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y="5143500" cx="9144000"/>
  <p:notesSz cx="6858000" cy="9144000"/>
  <p:embeddedFontLst>
    <p:embeddedFont>
      <p:font typeface="Proxima Nova"/>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AFF6EEB-4CF6-4347-89A2-90832B4BFA3C}">
  <a:tblStyle styleId="{0AFF6EEB-4CF6-4347-89A2-90832B4BFA3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font" Target="fonts/ProximaNova-regular.fntdata"/><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font" Target="fonts/ProximaNova-italic.fntdata"/><Relationship Id="rId12" Type="http://schemas.openxmlformats.org/officeDocument/2006/relationships/slide" Target="slides/slide5.xml"/><Relationship Id="rId34" Type="http://schemas.openxmlformats.org/officeDocument/2006/relationships/font" Target="fonts/ProximaNova-bold.fntdata"/><Relationship Id="rId15" Type="http://schemas.openxmlformats.org/officeDocument/2006/relationships/slide" Target="slides/slide8.xml"/><Relationship Id="rId14" Type="http://schemas.openxmlformats.org/officeDocument/2006/relationships/slide" Target="slides/slide7.xml"/><Relationship Id="rId36" Type="http://schemas.openxmlformats.org/officeDocument/2006/relationships/font" Target="fonts/ProximaNova-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742e3e7cd_1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42e3e7c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d4b5b184bf_0_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d4b5b184b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d4b5b184bf_0_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d4b5b184b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d85679d41c_0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d85679d41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d85679d41c_0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d85679d41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d4fa4000ce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d4fa4000ce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7af103e09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7af103e09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d85679d41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d85679d41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d85679d41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d85679d41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d85679d41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d85679d41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d85679d41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d85679d41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d4b5b184b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d4b5b184b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d85679d41c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d85679d41c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d4fa3fff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d4fa3fff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7af103d6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7af103d6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d4fa3fff7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d4fa3fff7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d4d156abe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d4d156abe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742e3e7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742e3e7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d4b5b184b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d4b5b184b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d4400e73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d4400e73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742e3e7cd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742e3e7cd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d9c40d9f9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d9c40d9f9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d4400e736_2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d4400e736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d4b5b184b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d4b5b184b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d4b5b184bf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d4b5b184b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56" name="Google Shape;56;p14"/>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7" name="Google Shape;57;p14"/>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9"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61" name="Google Shape;61;p15"/>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 name="Shape 68"/>
        <p:cNvGrpSpPr/>
        <p:nvPr/>
      </p:nvGrpSpPr>
      <p:grpSpPr>
        <a:xfrm>
          <a:off x="0" y="0"/>
          <a:ext cx="0" cy="0"/>
          <a:chOff x="0" y="0"/>
          <a:chExt cx="0" cy="0"/>
        </a:xfrm>
      </p:grpSpPr>
      <p:sp>
        <p:nvSpPr>
          <p:cNvPr id="69" name="Google Shape;6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sp>
        <p:nvSpPr>
          <p:cNvPr id="74" name="Google Shape;7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Google Shape;7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Google Shape;8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 name="Google Shape;85;p21"/>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86" name="Google Shape;86;p21"/>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p21"/>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p22"/>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None/>
              <a:defRPr sz="2100"/>
            </a:lvl1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3"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3"/>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96" name="Google Shape;96;p23"/>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1.png"/><Relationship Id="rId7"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20.png"/><Relationship Id="rId5"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37.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35.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32.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 Id="rId3" Type="http://schemas.openxmlformats.org/officeDocument/2006/relationships/image" Target="../media/image30.png"/><Relationship Id="rId4" Type="http://schemas.openxmlformats.org/officeDocument/2006/relationships/image" Target="../media/image24.png"/><Relationship Id="rId5"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descr="Nube blanca sobre un cielo azul oscuro estrellado" id="104" name="Google Shape;104;p25"/>
          <p:cNvPicPr preferRelativeResize="0"/>
          <p:nvPr/>
        </p:nvPicPr>
        <p:blipFill rotWithShape="1">
          <a:blip r:embed="rId3">
            <a:alphaModFix/>
          </a:blip>
          <a:srcRect b="17067" l="0" r="1719" t="0"/>
          <a:stretch/>
        </p:blipFill>
        <p:spPr>
          <a:xfrm>
            <a:off x="0" y="0"/>
            <a:ext cx="9144001" cy="5143500"/>
          </a:xfrm>
          <a:prstGeom prst="rect">
            <a:avLst/>
          </a:prstGeom>
          <a:noFill/>
          <a:ln>
            <a:noFill/>
          </a:ln>
        </p:spPr>
      </p:pic>
      <p:sp>
        <p:nvSpPr>
          <p:cNvPr id="105" name="Google Shape;105;p25"/>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4400"/>
              <a:t>Video Game Market Research and Tech Stack Study</a:t>
            </a:r>
            <a:endParaRPr sz="4400"/>
          </a:p>
        </p:txBody>
      </p:sp>
      <p:sp>
        <p:nvSpPr>
          <p:cNvPr id="106" name="Google Shape;106;p25"/>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Carlos Hernandez</a:t>
            </a:r>
            <a:endParaRPr/>
          </a:p>
          <a:p>
            <a:pPr indent="0" lvl="0" marL="0" rtl="0" algn="l">
              <a:spcBef>
                <a:spcPts val="0"/>
              </a:spcBef>
              <a:spcAft>
                <a:spcPts val="0"/>
              </a:spcAft>
              <a:buNone/>
            </a:pPr>
            <a:r>
              <a:rPr lang="es"/>
              <a:t>Edoardo Zapata</a:t>
            </a:r>
            <a:endParaRPr/>
          </a:p>
          <a:p>
            <a:pPr indent="0" lvl="0" marL="0" rtl="0" algn="l">
              <a:spcBef>
                <a:spcPts val="0"/>
              </a:spcBef>
              <a:spcAft>
                <a:spcPts val="0"/>
              </a:spcAft>
              <a:buNone/>
            </a:pPr>
            <a:r>
              <a:rPr lang="es"/>
              <a:t>Raul Maya</a:t>
            </a:r>
            <a:endParaRPr/>
          </a:p>
          <a:p>
            <a:pPr indent="0" lvl="0" marL="0" rtl="0" algn="l">
              <a:spcBef>
                <a:spcPts val="0"/>
              </a:spcBef>
              <a:spcAft>
                <a:spcPts val="0"/>
              </a:spcAft>
              <a:buNone/>
            </a:pPr>
            <a:r>
              <a:rPr lang="es"/>
              <a:t>Juan Camberos</a:t>
            </a:r>
            <a:endParaRPr/>
          </a:p>
        </p:txBody>
      </p:sp>
      <p:cxnSp>
        <p:nvCxnSpPr>
          <p:cNvPr id="107" name="Google Shape;107;p25"/>
          <p:cNvCxnSpPr/>
          <p:nvPr/>
        </p:nvCxnSpPr>
        <p:spPr>
          <a:xfrm>
            <a:off x="615150" y="2998025"/>
            <a:ext cx="5004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4"/>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Data Cleaning</a:t>
            </a:r>
            <a:endParaRPr sz="4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5"/>
          <p:cNvSpPr txBox="1"/>
          <p:nvPr>
            <p:ph idx="4294967295" type="title"/>
          </p:nvPr>
        </p:nvSpPr>
        <p:spPr>
          <a:xfrm>
            <a:off x="141900" y="55900"/>
            <a:ext cx="7491900" cy="10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900"/>
              <a:t>Google Play Store App</a:t>
            </a:r>
            <a:endParaRPr sz="2900"/>
          </a:p>
        </p:txBody>
      </p:sp>
      <p:sp>
        <p:nvSpPr>
          <p:cNvPr id="174" name="Google Shape;174;p35"/>
          <p:cNvSpPr txBox="1"/>
          <p:nvPr>
            <p:ph idx="4294967295" type="body"/>
          </p:nvPr>
        </p:nvSpPr>
        <p:spPr>
          <a:xfrm>
            <a:off x="240950" y="710850"/>
            <a:ext cx="8581500" cy="4022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AutoNum type="arabicPeriod"/>
            </a:pPr>
            <a:r>
              <a:rPr lang="es" sz="1700"/>
              <a:t>Filtered the data set, to obtain just the Games Category.</a:t>
            </a:r>
            <a:endParaRPr sz="1700"/>
          </a:p>
          <a:p>
            <a:pPr indent="0" lvl="0" marL="0" rtl="0" algn="l">
              <a:spcBef>
                <a:spcPts val="1600"/>
              </a:spcBef>
              <a:spcAft>
                <a:spcPts val="0"/>
              </a:spcAft>
              <a:buNone/>
            </a:pPr>
            <a:r>
              <a:t/>
            </a:r>
            <a:endParaRPr sz="1700"/>
          </a:p>
          <a:p>
            <a:pPr indent="-336550" lvl="0" marL="457200" rtl="0" algn="l">
              <a:spcBef>
                <a:spcPts val="1600"/>
              </a:spcBef>
              <a:spcAft>
                <a:spcPts val="0"/>
              </a:spcAft>
              <a:buSzPts val="1700"/>
              <a:buAutoNum type="arabicPeriod"/>
            </a:pPr>
            <a:r>
              <a:rPr lang="es" sz="1700"/>
              <a:t>Eliminate useless rows.</a:t>
            </a:r>
            <a:endParaRPr sz="1700"/>
          </a:p>
          <a:p>
            <a:pPr indent="0" lvl="0" marL="0" rtl="0" algn="l">
              <a:spcBef>
                <a:spcPts val="1600"/>
              </a:spcBef>
              <a:spcAft>
                <a:spcPts val="0"/>
              </a:spcAft>
              <a:buNone/>
            </a:pPr>
            <a:r>
              <a:t/>
            </a:r>
            <a:endParaRPr sz="1700"/>
          </a:p>
          <a:p>
            <a:pPr indent="-336550" lvl="0" marL="457200" rtl="0" algn="l">
              <a:spcBef>
                <a:spcPts val="1600"/>
              </a:spcBef>
              <a:spcAft>
                <a:spcPts val="0"/>
              </a:spcAft>
              <a:buSzPts val="1700"/>
              <a:buAutoNum type="arabicPeriod"/>
            </a:pPr>
            <a:r>
              <a:rPr lang="es" sz="1700"/>
              <a:t>On Category column, merge common values.</a:t>
            </a:r>
            <a:endParaRPr sz="1700"/>
          </a:p>
          <a:p>
            <a:pPr indent="0" lvl="0" marL="0" rtl="0" algn="l">
              <a:spcBef>
                <a:spcPts val="1600"/>
              </a:spcBef>
              <a:spcAft>
                <a:spcPts val="0"/>
              </a:spcAft>
              <a:buNone/>
            </a:pPr>
            <a:r>
              <a:t/>
            </a:r>
            <a:endParaRPr sz="1700"/>
          </a:p>
          <a:p>
            <a:pPr indent="-336550" lvl="0" marL="457200" rtl="0" algn="l">
              <a:spcBef>
                <a:spcPts val="1600"/>
              </a:spcBef>
              <a:spcAft>
                <a:spcPts val="1600"/>
              </a:spcAft>
              <a:buSzPts val="1700"/>
              <a:buAutoNum type="arabicPeriod"/>
            </a:pPr>
            <a:r>
              <a:rPr lang="es" sz="1700"/>
              <a:t>Convert Installs column from string to column.</a:t>
            </a:r>
            <a:endParaRPr sz="1700"/>
          </a:p>
        </p:txBody>
      </p:sp>
      <p:pic>
        <p:nvPicPr>
          <p:cNvPr id="175" name="Google Shape;175;p35"/>
          <p:cNvPicPr preferRelativeResize="0"/>
          <p:nvPr/>
        </p:nvPicPr>
        <p:blipFill rotWithShape="1">
          <a:blip r:embed="rId3">
            <a:alphaModFix/>
          </a:blip>
          <a:srcRect b="33970" l="18067" r="16065" t="47460"/>
          <a:stretch/>
        </p:blipFill>
        <p:spPr>
          <a:xfrm>
            <a:off x="1290398" y="1061200"/>
            <a:ext cx="4857754" cy="770299"/>
          </a:xfrm>
          <a:prstGeom prst="rect">
            <a:avLst/>
          </a:prstGeom>
          <a:noFill/>
          <a:ln>
            <a:noFill/>
          </a:ln>
        </p:spPr>
      </p:pic>
      <p:sp>
        <p:nvSpPr>
          <p:cNvPr id="176" name="Google Shape;176;p35"/>
          <p:cNvSpPr/>
          <p:nvPr/>
        </p:nvSpPr>
        <p:spPr>
          <a:xfrm>
            <a:off x="2051750" y="1095600"/>
            <a:ext cx="353700" cy="735900"/>
          </a:xfrm>
          <a:prstGeom prst="rect">
            <a:avLst/>
          </a:prstGeom>
          <a:noFill/>
          <a:ln cap="flat" cmpd="sng" w="9525">
            <a:solidFill>
              <a:srgbClr val="FF0000"/>
            </a:solidFill>
            <a:prstDash val="solid"/>
            <a:round/>
            <a:headEnd len="sm" w="sm" type="none"/>
            <a:tailEnd len="sm" w="sm" type="none"/>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7" name="Google Shape;177;p35"/>
          <p:cNvPicPr preferRelativeResize="0"/>
          <p:nvPr/>
        </p:nvPicPr>
        <p:blipFill rotWithShape="1">
          <a:blip r:embed="rId4">
            <a:alphaModFix/>
          </a:blip>
          <a:srcRect b="39233" l="19973" r="68270" t="47036"/>
          <a:stretch/>
        </p:blipFill>
        <p:spPr>
          <a:xfrm>
            <a:off x="2993675" y="1949000"/>
            <a:ext cx="1376352" cy="904262"/>
          </a:xfrm>
          <a:prstGeom prst="rect">
            <a:avLst/>
          </a:prstGeom>
          <a:noFill/>
          <a:ln>
            <a:noFill/>
          </a:ln>
        </p:spPr>
      </p:pic>
      <p:pic>
        <p:nvPicPr>
          <p:cNvPr id="178" name="Google Shape;178;p35"/>
          <p:cNvPicPr preferRelativeResize="0"/>
          <p:nvPr/>
        </p:nvPicPr>
        <p:blipFill rotWithShape="1">
          <a:blip r:embed="rId5">
            <a:alphaModFix/>
          </a:blip>
          <a:srcRect b="38687" l="19736" r="68361" t="47004"/>
          <a:stretch/>
        </p:blipFill>
        <p:spPr>
          <a:xfrm>
            <a:off x="5344475" y="1898475"/>
            <a:ext cx="1486723" cy="1005299"/>
          </a:xfrm>
          <a:prstGeom prst="rect">
            <a:avLst/>
          </a:prstGeom>
          <a:noFill/>
          <a:ln>
            <a:noFill/>
          </a:ln>
        </p:spPr>
      </p:pic>
      <p:sp>
        <p:nvSpPr>
          <p:cNvPr id="179" name="Google Shape;179;p35"/>
          <p:cNvSpPr/>
          <p:nvPr/>
        </p:nvSpPr>
        <p:spPr>
          <a:xfrm>
            <a:off x="4697775" y="2122500"/>
            <a:ext cx="380700" cy="3255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0" name="Google Shape;180;p35"/>
          <p:cNvPicPr preferRelativeResize="0"/>
          <p:nvPr/>
        </p:nvPicPr>
        <p:blipFill rotWithShape="1">
          <a:blip r:embed="rId6">
            <a:alphaModFix/>
          </a:blip>
          <a:srcRect b="35842" l="19718" r="43146" t="55172"/>
          <a:stretch/>
        </p:blipFill>
        <p:spPr>
          <a:xfrm>
            <a:off x="2320675" y="3144400"/>
            <a:ext cx="4502650" cy="612800"/>
          </a:xfrm>
          <a:prstGeom prst="rect">
            <a:avLst/>
          </a:prstGeom>
          <a:noFill/>
          <a:ln>
            <a:noFill/>
          </a:ln>
        </p:spPr>
      </p:pic>
      <p:pic>
        <p:nvPicPr>
          <p:cNvPr id="181" name="Google Shape;181;p35"/>
          <p:cNvPicPr preferRelativeResize="0"/>
          <p:nvPr/>
        </p:nvPicPr>
        <p:blipFill rotWithShape="1">
          <a:blip r:embed="rId7">
            <a:alphaModFix/>
          </a:blip>
          <a:srcRect b="43982" l="20015" r="15935" t="38437"/>
          <a:stretch/>
        </p:blipFill>
        <p:spPr>
          <a:xfrm>
            <a:off x="1878600" y="4115275"/>
            <a:ext cx="5856749" cy="904249"/>
          </a:xfrm>
          <a:prstGeom prst="rect">
            <a:avLst/>
          </a:prstGeom>
          <a:noFill/>
          <a:ln>
            <a:noFill/>
          </a:ln>
        </p:spPr>
      </p:pic>
      <p:sp>
        <p:nvSpPr>
          <p:cNvPr id="182" name="Google Shape;182;p35"/>
          <p:cNvSpPr/>
          <p:nvPr/>
        </p:nvSpPr>
        <p:spPr>
          <a:xfrm>
            <a:off x="3154400" y="1245700"/>
            <a:ext cx="423900" cy="200700"/>
          </a:xfrm>
          <a:prstGeom prst="ellipse">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5"/>
          <p:cNvSpPr/>
          <p:nvPr/>
        </p:nvSpPr>
        <p:spPr>
          <a:xfrm>
            <a:off x="4341350" y="4361650"/>
            <a:ext cx="531000" cy="200700"/>
          </a:xfrm>
          <a:prstGeom prst="ellipse">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6"/>
          <p:cNvSpPr txBox="1"/>
          <p:nvPr>
            <p:ph idx="4294967295" type="title"/>
          </p:nvPr>
        </p:nvSpPr>
        <p:spPr>
          <a:xfrm>
            <a:off x="141900" y="55900"/>
            <a:ext cx="7491900" cy="10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900"/>
              <a:t>Apple Store</a:t>
            </a:r>
            <a:endParaRPr sz="2900"/>
          </a:p>
        </p:txBody>
      </p:sp>
      <p:sp>
        <p:nvSpPr>
          <p:cNvPr id="189" name="Google Shape;189;p36"/>
          <p:cNvSpPr txBox="1"/>
          <p:nvPr>
            <p:ph idx="4294967295" type="body"/>
          </p:nvPr>
        </p:nvSpPr>
        <p:spPr>
          <a:xfrm>
            <a:off x="240950" y="710850"/>
            <a:ext cx="8581500" cy="4022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AutoNum type="arabicPeriod"/>
            </a:pPr>
            <a:r>
              <a:rPr lang="es" sz="1700"/>
              <a:t>Renamed columns to a more understandable name.</a:t>
            </a:r>
            <a:endParaRPr sz="1700"/>
          </a:p>
          <a:p>
            <a:pPr indent="0" lvl="0" marL="0" rtl="0" algn="l">
              <a:spcBef>
                <a:spcPts val="1600"/>
              </a:spcBef>
              <a:spcAft>
                <a:spcPts val="0"/>
              </a:spcAft>
              <a:buNone/>
            </a:pPr>
            <a:r>
              <a:t/>
            </a:r>
            <a:endParaRPr sz="1700"/>
          </a:p>
          <a:p>
            <a:pPr indent="-336550" lvl="0" marL="457200" rtl="0" algn="l">
              <a:spcBef>
                <a:spcPts val="1600"/>
              </a:spcBef>
              <a:spcAft>
                <a:spcPts val="0"/>
              </a:spcAft>
              <a:buSzPts val="1700"/>
              <a:buAutoNum type="arabicPeriod"/>
            </a:pPr>
            <a:r>
              <a:rPr lang="es" sz="1700"/>
              <a:t>Replaced columns from Content Rating, to values that are the same as Google Play Store.</a:t>
            </a:r>
            <a:endParaRPr sz="1700"/>
          </a:p>
          <a:p>
            <a:pPr indent="0" lvl="0" marL="457200" rtl="0" algn="l">
              <a:spcBef>
                <a:spcPts val="1600"/>
              </a:spcBef>
              <a:spcAft>
                <a:spcPts val="1600"/>
              </a:spcAft>
              <a:buNone/>
            </a:pPr>
            <a:r>
              <a:t/>
            </a:r>
            <a:endParaRPr sz="1700"/>
          </a:p>
        </p:txBody>
      </p:sp>
      <p:pic>
        <p:nvPicPr>
          <p:cNvPr id="190" name="Google Shape;190;p36"/>
          <p:cNvPicPr preferRelativeResize="0"/>
          <p:nvPr/>
        </p:nvPicPr>
        <p:blipFill rotWithShape="1">
          <a:blip r:embed="rId3">
            <a:alphaModFix/>
          </a:blip>
          <a:srcRect b="40625" l="20104" r="14855" t="54491"/>
          <a:stretch/>
        </p:blipFill>
        <p:spPr>
          <a:xfrm>
            <a:off x="1466700" y="1215525"/>
            <a:ext cx="6661075" cy="281299"/>
          </a:xfrm>
          <a:prstGeom prst="rect">
            <a:avLst/>
          </a:prstGeom>
          <a:noFill/>
          <a:ln>
            <a:noFill/>
          </a:ln>
        </p:spPr>
      </p:pic>
      <p:pic>
        <p:nvPicPr>
          <p:cNvPr id="191" name="Google Shape;191;p36"/>
          <p:cNvPicPr preferRelativeResize="0"/>
          <p:nvPr/>
        </p:nvPicPr>
        <p:blipFill rotWithShape="1">
          <a:blip r:embed="rId4">
            <a:alphaModFix/>
          </a:blip>
          <a:srcRect b="25230" l="20087" r="20919" t="42934"/>
          <a:stretch/>
        </p:blipFill>
        <p:spPr>
          <a:xfrm>
            <a:off x="1989100" y="2360775"/>
            <a:ext cx="5394624" cy="1637499"/>
          </a:xfrm>
          <a:prstGeom prst="rect">
            <a:avLst/>
          </a:prstGeom>
          <a:noFill/>
          <a:ln>
            <a:noFill/>
          </a:ln>
        </p:spPr>
      </p:pic>
      <p:sp>
        <p:nvSpPr>
          <p:cNvPr id="192" name="Google Shape;192;p36"/>
          <p:cNvSpPr/>
          <p:nvPr/>
        </p:nvSpPr>
        <p:spPr>
          <a:xfrm>
            <a:off x="6662825" y="2571750"/>
            <a:ext cx="353700" cy="1366200"/>
          </a:xfrm>
          <a:prstGeom prst="rect">
            <a:avLst/>
          </a:prstGeom>
          <a:noFill/>
          <a:ln cap="flat" cmpd="sng" w="9525">
            <a:solidFill>
              <a:srgbClr val="FF0000"/>
            </a:solidFill>
            <a:prstDash val="solid"/>
            <a:round/>
            <a:headEnd len="sm" w="sm" type="none"/>
            <a:tailEnd len="sm" w="sm" type="none"/>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7"/>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Analysis</a:t>
            </a:r>
            <a:endParaRPr sz="4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8"/>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100">
                <a:solidFill>
                  <a:srgbClr val="202124"/>
                </a:solidFill>
                <a:highlight>
                  <a:srgbClr val="F8F9FA"/>
                </a:highlight>
                <a:latin typeface="Arial"/>
                <a:ea typeface="Arial"/>
                <a:cs typeface="Arial"/>
                <a:sym typeface="Arial"/>
              </a:rPr>
              <a:t>Most successful mobile games categories in different OS</a:t>
            </a:r>
            <a:endParaRPr/>
          </a:p>
        </p:txBody>
      </p:sp>
      <p:pic>
        <p:nvPicPr>
          <p:cNvPr id="203" name="Google Shape;203;p38"/>
          <p:cNvPicPr preferRelativeResize="0"/>
          <p:nvPr/>
        </p:nvPicPr>
        <p:blipFill rotWithShape="1">
          <a:blip r:embed="rId3">
            <a:alphaModFix/>
          </a:blip>
          <a:srcRect b="0" l="0" r="0" t="0"/>
          <a:stretch/>
        </p:blipFill>
        <p:spPr>
          <a:xfrm>
            <a:off x="4342725" y="1244425"/>
            <a:ext cx="4134776" cy="1143375"/>
          </a:xfrm>
          <a:prstGeom prst="rect">
            <a:avLst/>
          </a:prstGeom>
          <a:noFill/>
          <a:ln>
            <a:noFill/>
          </a:ln>
        </p:spPr>
      </p:pic>
      <p:sp>
        <p:nvSpPr>
          <p:cNvPr id="204" name="Google Shape;204;p38"/>
          <p:cNvSpPr txBox="1"/>
          <p:nvPr>
            <p:ph idx="1" type="body"/>
          </p:nvPr>
        </p:nvSpPr>
        <p:spPr>
          <a:xfrm>
            <a:off x="4392950" y="3523775"/>
            <a:ext cx="4260300" cy="1296900"/>
          </a:xfrm>
          <a:prstGeom prst="rect">
            <a:avLst/>
          </a:prstGeom>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s" sz="800">
                <a:solidFill>
                  <a:schemeClr val="dk2"/>
                </a:solidFill>
              </a:rPr>
              <a:t>Conclusions</a:t>
            </a:r>
            <a:r>
              <a:rPr lang="es" sz="800"/>
              <a:t>:  </a:t>
            </a:r>
            <a:r>
              <a:rPr b="1" lang="es" sz="800"/>
              <a:t>The </a:t>
            </a:r>
            <a:r>
              <a:rPr b="1" lang="es" sz="800"/>
              <a:t>most successful</a:t>
            </a:r>
            <a:r>
              <a:rPr b="1" lang="es" sz="800"/>
              <a:t> game genres in the play store are Action &amp; Adventure and Arcade. These being both the most developed game genre in the store (representing about 59% of the dataset) and the most downloaded by its users. </a:t>
            </a:r>
            <a:endParaRPr b="1" sz="800"/>
          </a:p>
          <a:p>
            <a:pPr indent="0" lvl="0" marL="0" rtl="0" algn="l">
              <a:lnSpc>
                <a:spcPct val="100000"/>
              </a:lnSpc>
              <a:spcBef>
                <a:spcPts val="1600"/>
              </a:spcBef>
              <a:spcAft>
                <a:spcPts val="0"/>
              </a:spcAft>
              <a:buNone/>
            </a:pPr>
            <a:r>
              <a:t/>
            </a:r>
            <a:endParaRPr b="1" sz="900"/>
          </a:p>
          <a:p>
            <a:pPr indent="0" lvl="0" marL="0" rtl="0" algn="l">
              <a:spcBef>
                <a:spcPts val="1600"/>
              </a:spcBef>
              <a:spcAft>
                <a:spcPts val="1600"/>
              </a:spcAft>
              <a:buNone/>
            </a:pPr>
            <a:r>
              <a:rPr b="1" lang="es" sz="900"/>
              <a:t>  </a:t>
            </a:r>
            <a:endParaRPr b="1" sz="900"/>
          </a:p>
        </p:txBody>
      </p:sp>
      <p:pic>
        <p:nvPicPr>
          <p:cNvPr id="205" name="Google Shape;205;p38"/>
          <p:cNvPicPr preferRelativeResize="0"/>
          <p:nvPr/>
        </p:nvPicPr>
        <p:blipFill>
          <a:blip r:embed="rId4">
            <a:alphaModFix/>
          </a:blip>
          <a:stretch>
            <a:fillRect/>
          </a:stretch>
        </p:blipFill>
        <p:spPr>
          <a:xfrm>
            <a:off x="147749" y="428825"/>
            <a:ext cx="3987051" cy="4520850"/>
          </a:xfrm>
          <a:prstGeom prst="rect">
            <a:avLst/>
          </a:prstGeom>
          <a:noFill/>
          <a:ln>
            <a:noFill/>
          </a:ln>
        </p:spPr>
      </p:pic>
      <p:sp>
        <p:nvSpPr>
          <p:cNvPr id="206" name="Google Shape;206;p38"/>
          <p:cNvSpPr/>
          <p:nvPr/>
        </p:nvSpPr>
        <p:spPr>
          <a:xfrm>
            <a:off x="177300" y="777625"/>
            <a:ext cx="3829800" cy="4668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9"/>
          <p:cNvSpPr txBox="1"/>
          <p:nvPr/>
        </p:nvSpPr>
        <p:spPr>
          <a:xfrm>
            <a:off x="1442650" y="641475"/>
            <a:ext cx="1725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Proxima Nova"/>
                <a:ea typeface="Proxima Nova"/>
                <a:cs typeface="Proxima Nova"/>
                <a:sym typeface="Proxima Nova"/>
              </a:rPr>
              <a:t>Play store free vs paid game apps</a:t>
            </a:r>
            <a:endParaRPr>
              <a:latin typeface="Proxima Nova"/>
              <a:ea typeface="Proxima Nova"/>
              <a:cs typeface="Proxima Nova"/>
              <a:sym typeface="Proxima Nova"/>
            </a:endParaRPr>
          </a:p>
        </p:txBody>
      </p:sp>
      <p:sp>
        <p:nvSpPr>
          <p:cNvPr id="212" name="Google Shape;212;p39"/>
          <p:cNvSpPr txBox="1"/>
          <p:nvPr/>
        </p:nvSpPr>
        <p:spPr>
          <a:xfrm>
            <a:off x="5807375" y="545675"/>
            <a:ext cx="1725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Proxima Nova"/>
                <a:ea typeface="Proxima Nova"/>
                <a:cs typeface="Proxima Nova"/>
                <a:sym typeface="Proxima Nova"/>
              </a:rPr>
              <a:t>Apple store free vs paid game apps</a:t>
            </a:r>
            <a:endParaRPr>
              <a:latin typeface="Proxima Nova"/>
              <a:ea typeface="Proxima Nova"/>
              <a:cs typeface="Proxima Nova"/>
              <a:sym typeface="Proxima Nova"/>
            </a:endParaRPr>
          </a:p>
        </p:txBody>
      </p:sp>
      <p:pic>
        <p:nvPicPr>
          <p:cNvPr id="213" name="Google Shape;213;p39"/>
          <p:cNvPicPr preferRelativeResize="0"/>
          <p:nvPr/>
        </p:nvPicPr>
        <p:blipFill>
          <a:blip r:embed="rId3">
            <a:alphaModFix/>
          </a:blip>
          <a:stretch>
            <a:fillRect/>
          </a:stretch>
        </p:blipFill>
        <p:spPr>
          <a:xfrm>
            <a:off x="1472150" y="1284088"/>
            <a:ext cx="2978425" cy="833200"/>
          </a:xfrm>
          <a:prstGeom prst="rect">
            <a:avLst/>
          </a:prstGeom>
          <a:noFill/>
          <a:ln>
            <a:noFill/>
          </a:ln>
        </p:spPr>
      </p:pic>
      <p:pic>
        <p:nvPicPr>
          <p:cNvPr id="214" name="Google Shape;214;p39"/>
          <p:cNvPicPr preferRelativeResize="0"/>
          <p:nvPr/>
        </p:nvPicPr>
        <p:blipFill>
          <a:blip r:embed="rId4">
            <a:alphaModFix/>
          </a:blip>
          <a:stretch>
            <a:fillRect/>
          </a:stretch>
        </p:blipFill>
        <p:spPr>
          <a:xfrm>
            <a:off x="5930136" y="1362225"/>
            <a:ext cx="1725339" cy="981075"/>
          </a:xfrm>
          <a:prstGeom prst="rect">
            <a:avLst/>
          </a:prstGeom>
          <a:noFill/>
          <a:ln>
            <a:noFill/>
          </a:ln>
        </p:spPr>
      </p:pic>
      <p:sp>
        <p:nvSpPr>
          <p:cNvPr id="215" name="Google Shape;215;p39"/>
          <p:cNvSpPr txBox="1"/>
          <p:nvPr>
            <p:ph idx="1" type="body"/>
          </p:nvPr>
        </p:nvSpPr>
        <p:spPr>
          <a:xfrm>
            <a:off x="1378800" y="2280850"/>
            <a:ext cx="4260300" cy="3045600"/>
          </a:xfrm>
          <a:prstGeom prst="rect">
            <a:avLst/>
          </a:prstGeom>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s" sz="800">
                <a:solidFill>
                  <a:schemeClr val="dk2"/>
                </a:solidFill>
              </a:rPr>
              <a:t>Conclusions</a:t>
            </a:r>
            <a:r>
              <a:rPr lang="es" sz="800"/>
              <a:t>: </a:t>
            </a:r>
            <a:endParaRPr b="1" sz="800"/>
          </a:p>
          <a:p>
            <a:pPr indent="0" lvl="0" marL="0" rtl="0" algn="just">
              <a:lnSpc>
                <a:spcPct val="115000"/>
              </a:lnSpc>
              <a:spcBef>
                <a:spcPts val="1600"/>
              </a:spcBef>
              <a:spcAft>
                <a:spcPts val="0"/>
              </a:spcAft>
              <a:buNone/>
            </a:pPr>
            <a:r>
              <a:rPr b="1" lang="es" sz="800"/>
              <a:t>On the Playstore; the vast majority of the games are free-to-play, and only a small portion charge it to play. This differs with the app store where only 56% of the apps are free and the rest are actually paid. This might be due to the different processes that the developers have to go through to upload their games to their respective store.</a:t>
            </a:r>
            <a:endParaRPr b="1" sz="800"/>
          </a:p>
          <a:p>
            <a:pPr indent="0" lvl="0" marL="0" rtl="0" algn="just">
              <a:lnSpc>
                <a:spcPct val="115000"/>
              </a:lnSpc>
              <a:spcBef>
                <a:spcPts val="1600"/>
              </a:spcBef>
              <a:spcAft>
                <a:spcPts val="0"/>
              </a:spcAft>
              <a:buNone/>
            </a:pPr>
            <a:r>
              <a:rPr b="1" lang="es" sz="800"/>
              <a:t>Paid games overall have a better user rating than free games on both stores. This might be due to various reasons; being that the game developers have a fanbase that appreciate their games, the average quality of a paid vs free game is often better.  etc.</a:t>
            </a:r>
            <a:endParaRPr b="1" sz="800"/>
          </a:p>
          <a:p>
            <a:pPr indent="0" lvl="0" marL="0" rtl="0" algn="just">
              <a:lnSpc>
                <a:spcPct val="115000"/>
              </a:lnSpc>
              <a:spcBef>
                <a:spcPts val="1600"/>
              </a:spcBef>
              <a:spcAft>
                <a:spcPts val="0"/>
              </a:spcAft>
              <a:buNone/>
            </a:pPr>
            <a:r>
              <a:rPr b="1" lang="es" sz="800"/>
              <a:t>So, the success potential for a new game is pretty high when using freemium models for a core genres (Action &amp; adventure, arcade)  to keep the traffic cycling through the new game and develop a followership from there.</a:t>
            </a:r>
            <a:endParaRPr b="1" sz="800"/>
          </a:p>
          <a:p>
            <a:pPr indent="0" lvl="0" marL="0" rtl="0" algn="l">
              <a:lnSpc>
                <a:spcPct val="100000"/>
              </a:lnSpc>
              <a:spcBef>
                <a:spcPts val="1600"/>
              </a:spcBef>
              <a:spcAft>
                <a:spcPts val="0"/>
              </a:spcAft>
              <a:buNone/>
            </a:pPr>
            <a:r>
              <a:t/>
            </a:r>
            <a:endParaRPr b="1" sz="900"/>
          </a:p>
          <a:p>
            <a:pPr indent="0" lvl="0" marL="0" rtl="0" algn="l">
              <a:spcBef>
                <a:spcPts val="1600"/>
              </a:spcBef>
              <a:spcAft>
                <a:spcPts val="1600"/>
              </a:spcAft>
              <a:buNone/>
            </a:pPr>
            <a:r>
              <a:rPr b="1" lang="es" sz="900"/>
              <a:t>  </a:t>
            </a:r>
            <a:endParaRPr b="1" sz="900"/>
          </a:p>
        </p:txBody>
      </p:sp>
      <p:sp>
        <p:nvSpPr>
          <p:cNvPr id="216" name="Google Shape;216;p39"/>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100">
                <a:solidFill>
                  <a:srgbClr val="202124"/>
                </a:solidFill>
                <a:highlight>
                  <a:srgbClr val="F8F9FA"/>
                </a:highlight>
                <a:latin typeface="Arial"/>
                <a:ea typeface="Arial"/>
                <a:cs typeface="Arial"/>
                <a:sym typeface="Arial"/>
              </a:rPr>
              <a:t>Most successful mobile games categories in different OS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0"/>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sz="2400">
                <a:solidFill>
                  <a:schemeClr val="accent3"/>
                </a:solidFill>
              </a:rPr>
              <a:t>Most successful mobile games ranking and what is behind?</a:t>
            </a:r>
            <a:endParaRPr sz="3600"/>
          </a:p>
        </p:txBody>
      </p:sp>
      <p:pic>
        <p:nvPicPr>
          <p:cNvPr id="222" name="Google Shape;222;p40"/>
          <p:cNvPicPr preferRelativeResize="0"/>
          <p:nvPr/>
        </p:nvPicPr>
        <p:blipFill rotWithShape="1">
          <a:blip r:embed="rId3">
            <a:alphaModFix/>
          </a:blip>
          <a:srcRect b="44754" l="19791" r="15320" t="22398"/>
          <a:stretch/>
        </p:blipFill>
        <p:spPr>
          <a:xfrm>
            <a:off x="663350" y="500250"/>
            <a:ext cx="5546002" cy="1579249"/>
          </a:xfrm>
          <a:prstGeom prst="rect">
            <a:avLst/>
          </a:prstGeom>
          <a:noFill/>
          <a:ln>
            <a:noFill/>
          </a:ln>
        </p:spPr>
      </p:pic>
      <p:sp>
        <p:nvSpPr>
          <p:cNvPr id="223" name="Google Shape;223;p40"/>
          <p:cNvSpPr txBox="1"/>
          <p:nvPr>
            <p:ph type="title"/>
          </p:nvPr>
        </p:nvSpPr>
        <p:spPr>
          <a:xfrm rot="-5400828">
            <a:off x="-1049700" y="2197575"/>
            <a:ext cx="2491500" cy="54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200"/>
              <a:t>Google Play Store</a:t>
            </a:r>
            <a:endParaRPr sz="4200"/>
          </a:p>
        </p:txBody>
      </p:sp>
      <p:sp>
        <p:nvSpPr>
          <p:cNvPr id="224" name="Google Shape;224;p40"/>
          <p:cNvSpPr txBox="1"/>
          <p:nvPr>
            <p:ph type="title"/>
          </p:nvPr>
        </p:nvSpPr>
        <p:spPr>
          <a:xfrm rot="-402">
            <a:off x="6398100" y="584764"/>
            <a:ext cx="2562900" cy="420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s" sz="1400"/>
              <a:t>Based on Installs</a:t>
            </a:r>
            <a:endParaRPr sz="1400"/>
          </a:p>
          <a:p>
            <a:pPr indent="-317500" lvl="0" marL="457200" rtl="0" algn="l">
              <a:spcBef>
                <a:spcPts val="0"/>
              </a:spcBef>
              <a:spcAft>
                <a:spcPts val="0"/>
              </a:spcAft>
              <a:buSzPts val="1400"/>
              <a:buChar char="-"/>
            </a:pPr>
            <a:r>
              <a:rPr lang="es" sz="1400"/>
              <a:t>Top Genres from top 100 teams are: </a:t>
            </a:r>
            <a:r>
              <a:rPr lang="es" sz="1400">
                <a:solidFill>
                  <a:srgbClr val="FF0000"/>
                </a:solidFill>
              </a:rPr>
              <a:t>Action &amp; Adventure, Arcade, Racing and Casual. </a:t>
            </a:r>
            <a:endParaRPr sz="1400">
              <a:solidFill>
                <a:srgbClr val="FF0000"/>
              </a:solidFill>
            </a:endParaRPr>
          </a:p>
          <a:p>
            <a:pPr indent="-317500" lvl="0" marL="457200" rtl="0" algn="l">
              <a:spcBef>
                <a:spcPts val="0"/>
              </a:spcBef>
              <a:spcAft>
                <a:spcPts val="0"/>
              </a:spcAft>
              <a:buSzPts val="1400"/>
              <a:buChar char="-"/>
            </a:pPr>
            <a:r>
              <a:rPr lang="es" sz="1400"/>
              <a:t>Sum of Installs for this category show Arcade at top.</a:t>
            </a:r>
            <a:endParaRPr sz="1400"/>
          </a:p>
        </p:txBody>
      </p:sp>
      <p:pic>
        <p:nvPicPr>
          <p:cNvPr id="225" name="Google Shape;225;p40"/>
          <p:cNvPicPr preferRelativeResize="0"/>
          <p:nvPr/>
        </p:nvPicPr>
        <p:blipFill>
          <a:blip r:embed="rId4">
            <a:alphaModFix/>
          </a:blip>
          <a:stretch>
            <a:fillRect/>
          </a:stretch>
        </p:blipFill>
        <p:spPr>
          <a:xfrm>
            <a:off x="375850" y="2231900"/>
            <a:ext cx="3545250" cy="2749150"/>
          </a:xfrm>
          <a:prstGeom prst="rect">
            <a:avLst/>
          </a:prstGeom>
          <a:noFill/>
          <a:ln>
            <a:noFill/>
          </a:ln>
        </p:spPr>
      </p:pic>
      <p:pic>
        <p:nvPicPr>
          <p:cNvPr id="226" name="Google Shape;226;p40"/>
          <p:cNvPicPr preferRelativeResize="0"/>
          <p:nvPr/>
        </p:nvPicPr>
        <p:blipFill>
          <a:blip r:embed="rId5">
            <a:alphaModFix/>
          </a:blip>
          <a:stretch>
            <a:fillRect/>
          </a:stretch>
        </p:blipFill>
        <p:spPr>
          <a:xfrm>
            <a:off x="4073499" y="2231899"/>
            <a:ext cx="3540709" cy="2759201"/>
          </a:xfrm>
          <a:prstGeom prst="rect">
            <a:avLst/>
          </a:prstGeom>
          <a:noFill/>
          <a:ln>
            <a:noFill/>
          </a:ln>
        </p:spPr>
      </p:pic>
      <p:sp>
        <p:nvSpPr>
          <p:cNvPr id="227" name="Google Shape;227;p40"/>
          <p:cNvSpPr/>
          <p:nvPr/>
        </p:nvSpPr>
        <p:spPr>
          <a:xfrm>
            <a:off x="532425" y="2400975"/>
            <a:ext cx="492300" cy="2491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40"/>
          <p:cNvSpPr/>
          <p:nvPr/>
        </p:nvSpPr>
        <p:spPr>
          <a:xfrm>
            <a:off x="4220975" y="2400975"/>
            <a:ext cx="492300" cy="2491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40"/>
          <p:cNvSpPr/>
          <p:nvPr/>
        </p:nvSpPr>
        <p:spPr>
          <a:xfrm>
            <a:off x="8465950" y="2233425"/>
            <a:ext cx="201000" cy="4722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40"/>
          <p:cNvSpPr txBox="1"/>
          <p:nvPr>
            <p:ph type="title"/>
          </p:nvPr>
        </p:nvSpPr>
        <p:spPr>
          <a:xfrm rot="-591">
            <a:off x="7361200" y="2776454"/>
            <a:ext cx="1746300" cy="420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s" sz="1400"/>
              <a:t>Game should be one of the previous genre</a:t>
            </a:r>
            <a:endParaRPr sz="1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1"/>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sz="2400">
                <a:solidFill>
                  <a:schemeClr val="accent3"/>
                </a:solidFill>
              </a:rPr>
              <a:t>Most successful mobile games ranking and what is behind?</a:t>
            </a:r>
            <a:endParaRPr sz="3600"/>
          </a:p>
        </p:txBody>
      </p:sp>
      <p:sp>
        <p:nvSpPr>
          <p:cNvPr id="236" name="Google Shape;236;p41"/>
          <p:cNvSpPr txBox="1"/>
          <p:nvPr>
            <p:ph type="title"/>
          </p:nvPr>
        </p:nvSpPr>
        <p:spPr>
          <a:xfrm rot="-5400828">
            <a:off x="-1049700" y="2197575"/>
            <a:ext cx="2491500" cy="54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200"/>
              <a:t>Google Play Store</a:t>
            </a:r>
            <a:endParaRPr sz="4200"/>
          </a:p>
        </p:txBody>
      </p:sp>
      <p:pic>
        <p:nvPicPr>
          <p:cNvPr id="237" name="Google Shape;237;p41"/>
          <p:cNvPicPr preferRelativeResize="0"/>
          <p:nvPr/>
        </p:nvPicPr>
        <p:blipFill>
          <a:blip r:embed="rId3">
            <a:alphaModFix/>
          </a:blip>
          <a:stretch>
            <a:fillRect/>
          </a:stretch>
        </p:blipFill>
        <p:spPr>
          <a:xfrm>
            <a:off x="1002450" y="482225"/>
            <a:ext cx="4104625" cy="4126196"/>
          </a:xfrm>
          <a:prstGeom prst="rect">
            <a:avLst/>
          </a:prstGeom>
          <a:noFill/>
          <a:ln>
            <a:noFill/>
          </a:ln>
        </p:spPr>
      </p:pic>
      <p:pic>
        <p:nvPicPr>
          <p:cNvPr id="238" name="Google Shape;238;p41"/>
          <p:cNvPicPr preferRelativeResize="0"/>
          <p:nvPr/>
        </p:nvPicPr>
        <p:blipFill>
          <a:blip r:embed="rId4">
            <a:alphaModFix/>
          </a:blip>
          <a:stretch>
            <a:fillRect/>
          </a:stretch>
        </p:blipFill>
        <p:spPr>
          <a:xfrm>
            <a:off x="5217975" y="482225"/>
            <a:ext cx="4104625" cy="4126200"/>
          </a:xfrm>
          <a:prstGeom prst="rect">
            <a:avLst/>
          </a:prstGeom>
          <a:noFill/>
          <a:ln>
            <a:noFill/>
          </a:ln>
        </p:spPr>
      </p:pic>
      <p:sp>
        <p:nvSpPr>
          <p:cNvPr id="239" name="Google Shape;239;p41"/>
          <p:cNvSpPr txBox="1"/>
          <p:nvPr>
            <p:ph type="title"/>
          </p:nvPr>
        </p:nvSpPr>
        <p:spPr>
          <a:xfrm rot="-411">
            <a:off x="92875" y="4188137"/>
            <a:ext cx="5014200" cy="420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s" sz="1500"/>
              <a:t>100% of top 100 games are free</a:t>
            </a:r>
            <a:endParaRPr sz="1500"/>
          </a:p>
          <a:p>
            <a:pPr indent="-323850" lvl="0" marL="457200" rtl="0" algn="l">
              <a:spcBef>
                <a:spcPts val="0"/>
              </a:spcBef>
              <a:spcAft>
                <a:spcPts val="0"/>
              </a:spcAft>
              <a:buSzPts val="1500"/>
              <a:buChar char="-"/>
            </a:pPr>
            <a:r>
              <a:rPr lang="es" sz="1500"/>
              <a:t>Almost 80% of the Content Rating is Everyone and Everyone+, meaning accesible content is better.</a:t>
            </a:r>
            <a:endParaRPr sz="1500"/>
          </a:p>
        </p:txBody>
      </p:sp>
      <p:sp>
        <p:nvSpPr>
          <p:cNvPr id="240" name="Google Shape;240;p41"/>
          <p:cNvSpPr/>
          <p:nvPr/>
        </p:nvSpPr>
        <p:spPr>
          <a:xfrm>
            <a:off x="5033000" y="4608425"/>
            <a:ext cx="544500" cy="221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1"/>
          <p:cNvSpPr txBox="1"/>
          <p:nvPr>
            <p:ph type="title"/>
          </p:nvPr>
        </p:nvSpPr>
        <p:spPr>
          <a:xfrm rot="-279">
            <a:off x="5577501" y="4508967"/>
            <a:ext cx="3702900" cy="420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s" sz="1500"/>
              <a:t>Games should be free and between Everyone and Everyone +10</a:t>
            </a:r>
            <a:endParaRPr sz="15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5" name="Shape 245"/>
        <p:cNvGrpSpPr/>
        <p:nvPr/>
      </p:nvGrpSpPr>
      <p:grpSpPr>
        <a:xfrm>
          <a:off x="0" y="0"/>
          <a:ext cx="0" cy="0"/>
          <a:chOff x="0" y="0"/>
          <a:chExt cx="0" cy="0"/>
        </a:xfrm>
      </p:grpSpPr>
      <p:sp>
        <p:nvSpPr>
          <p:cNvPr id="246" name="Google Shape;246;p42"/>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sz="2400">
                <a:solidFill>
                  <a:schemeClr val="accent3"/>
                </a:solidFill>
              </a:rPr>
              <a:t>Most successful mobile games ranking and what is behind?</a:t>
            </a:r>
            <a:endParaRPr sz="3600"/>
          </a:p>
        </p:txBody>
      </p:sp>
      <p:sp>
        <p:nvSpPr>
          <p:cNvPr id="247" name="Google Shape;247;p42"/>
          <p:cNvSpPr txBox="1"/>
          <p:nvPr>
            <p:ph type="title"/>
          </p:nvPr>
        </p:nvSpPr>
        <p:spPr>
          <a:xfrm rot="-5400828">
            <a:off x="-1049700" y="2197575"/>
            <a:ext cx="2491500" cy="54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200"/>
              <a:t>Google Play Store</a:t>
            </a:r>
            <a:endParaRPr sz="4200"/>
          </a:p>
        </p:txBody>
      </p:sp>
      <p:sp>
        <p:nvSpPr>
          <p:cNvPr id="248" name="Google Shape;248;p42"/>
          <p:cNvSpPr txBox="1"/>
          <p:nvPr>
            <p:ph type="title"/>
          </p:nvPr>
        </p:nvSpPr>
        <p:spPr>
          <a:xfrm rot="-353">
            <a:off x="1043625" y="3715250"/>
            <a:ext cx="5847900" cy="420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s" sz="1500"/>
              <a:t>Average rating for is 4.33, almost all games have an 4+ rating.</a:t>
            </a:r>
            <a:endParaRPr sz="1500"/>
          </a:p>
          <a:p>
            <a:pPr indent="-323850" lvl="0" marL="457200" rtl="0" algn="l">
              <a:spcBef>
                <a:spcPts val="0"/>
              </a:spcBef>
              <a:spcAft>
                <a:spcPts val="0"/>
              </a:spcAft>
              <a:buSzPts val="1500"/>
              <a:buChar char="-"/>
            </a:pPr>
            <a:r>
              <a:rPr lang="es" sz="1500"/>
              <a:t>At this level, the correlation between Rating and Installs is non existant.</a:t>
            </a:r>
            <a:endParaRPr sz="1500"/>
          </a:p>
        </p:txBody>
      </p:sp>
      <p:pic>
        <p:nvPicPr>
          <p:cNvPr id="249" name="Google Shape;249;p42"/>
          <p:cNvPicPr preferRelativeResize="0"/>
          <p:nvPr/>
        </p:nvPicPr>
        <p:blipFill>
          <a:blip r:embed="rId3">
            <a:alphaModFix/>
          </a:blip>
          <a:stretch>
            <a:fillRect/>
          </a:stretch>
        </p:blipFill>
        <p:spPr>
          <a:xfrm>
            <a:off x="468300" y="548255"/>
            <a:ext cx="5324826" cy="3309371"/>
          </a:xfrm>
          <a:prstGeom prst="rect">
            <a:avLst/>
          </a:prstGeom>
          <a:noFill/>
          <a:ln>
            <a:noFill/>
          </a:ln>
        </p:spPr>
      </p:pic>
      <p:pic>
        <p:nvPicPr>
          <p:cNvPr id="250" name="Google Shape;250;p42"/>
          <p:cNvPicPr preferRelativeResize="0"/>
          <p:nvPr/>
        </p:nvPicPr>
        <p:blipFill rotWithShape="1">
          <a:blip r:embed="rId4">
            <a:alphaModFix/>
          </a:blip>
          <a:srcRect b="25610" l="18832" r="53821" t="37776"/>
          <a:stretch/>
        </p:blipFill>
        <p:spPr>
          <a:xfrm>
            <a:off x="5515200" y="636725"/>
            <a:ext cx="3576350" cy="2693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3"/>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sz="2400">
                <a:solidFill>
                  <a:schemeClr val="accent3"/>
                </a:solidFill>
              </a:rPr>
              <a:t>Most successful mobile games ranking and what is behind?</a:t>
            </a:r>
            <a:endParaRPr sz="3600"/>
          </a:p>
        </p:txBody>
      </p:sp>
      <p:sp>
        <p:nvSpPr>
          <p:cNvPr id="256" name="Google Shape;256;p43"/>
          <p:cNvSpPr txBox="1"/>
          <p:nvPr>
            <p:ph type="title"/>
          </p:nvPr>
        </p:nvSpPr>
        <p:spPr>
          <a:xfrm rot="-5400828">
            <a:off x="-1049700" y="1664175"/>
            <a:ext cx="2491500" cy="54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200"/>
              <a:t>Apple Store</a:t>
            </a:r>
            <a:endParaRPr sz="4200"/>
          </a:p>
        </p:txBody>
      </p:sp>
      <p:pic>
        <p:nvPicPr>
          <p:cNvPr id="257" name="Google Shape;257;p43"/>
          <p:cNvPicPr preferRelativeResize="0"/>
          <p:nvPr/>
        </p:nvPicPr>
        <p:blipFill rotWithShape="1">
          <a:blip r:embed="rId3">
            <a:alphaModFix/>
          </a:blip>
          <a:srcRect b="48041" l="19200" r="15601" t="21893"/>
          <a:stretch/>
        </p:blipFill>
        <p:spPr>
          <a:xfrm>
            <a:off x="884050" y="532400"/>
            <a:ext cx="5444875" cy="1346174"/>
          </a:xfrm>
          <a:prstGeom prst="rect">
            <a:avLst/>
          </a:prstGeom>
          <a:noFill/>
          <a:ln>
            <a:noFill/>
          </a:ln>
        </p:spPr>
      </p:pic>
      <p:sp>
        <p:nvSpPr>
          <p:cNvPr id="258" name="Google Shape;258;p43"/>
          <p:cNvSpPr txBox="1"/>
          <p:nvPr>
            <p:ph type="title"/>
          </p:nvPr>
        </p:nvSpPr>
        <p:spPr>
          <a:xfrm rot="-402">
            <a:off x="6328925" y="532539"/>
            <a:ext cx="2562900" cy="420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s" sz="1400"/>
              <a:t>As well as Google, the majority of games are paid.</a:t>
            </a:r>
            <a:endParaRPr sz="1400"/>
          </a:p>
          <a:p>
            <a:pPr indent="-317500" lvl="0" marL="457200" rtl="0" algn="l">
              <a:spcBef>
                <a:spcPts val="0"/>
              </a:spcBef>
              <a:spcAft>
                <a:spcPts val="0"/>
              </a:spcAft>
              <a:buSzPts val="1400"/>
              <a:buChar char="-"/>
            </a:pPr>
            <a:r>
              <a:rPr lang="es" sz="1400"/>
              <a:t>The average price obtained was: $0.2584</a:t>
            </a:r>
            <a:endParaRPr sz="1400"/>
          </a:p>
          <a:p>
            <a:pPr indent="-317500" lvl="0" marL="457200" rtl="0" algn="l">
              <a:spcBef>
                <a:spcPts val="0"/>
              </a:spcBef>
              <a:spcAft>
                <a:spcPts val="0"/>
              </a:spcAft>
              <a:buSzPts val="1400"/>
              <a:buChar char="-"/>
            </a:pPr>
            <a:r>
              <a:rPr lang="es" sz="1400"/>
              <a:t>The most expensive app was: $6.99</a:t>
            </a:r>
            <a:endParaRPr sz="1400"/>
          </a:p>
          <a:p>
            <a:pPr indent="0" lvl="0" marL="457200" rtl="0" algn="l">
              <a:spcBef>
                <a:spcPts val="0"/>
              </a:spcBef>
              <a:spcAft>
                <a:spcPts val="0"/>
              </a:spcAft>
              <a:buNone/>
            </a:pPr>
            <a:r>
              <a:rPr lang="es" sz="1400"/>
              <a:t>  </a:t>
            </a:r>
            <a:endParaRPr sz="1400"/>
          </a:p>
        </p:txBody>
      </p:sp>
      <p:pic>
        <p:nvPicPr>
          <p:cNvPr id="259" name="Google Shape;259;p43"/>
          <p:cNvPicPr preferRelativeResize="0"/>
          <p:nvPr/>
        </p:nvPicPr>
        <p:blipFill>
          <a:blip r:embed="rId4">
            <a:alphaModFix/>
          </a:blip>
          <a:stretch>
            <a:fillRect/>
          </a:stretch>
        </p:blipFill>
        <p:spPr>
          <a:xfrm>
            <a:off x="410825" y="1960650"/>
            <a:ext cx="3377575" cy="2762450"/>
          </a:xfrm>
          <a:prstGeom prst="rect">
            <a:avLst/>
          </a:prstGeom>
          <a:noFill/>
          <a:ln>
            <a:noFill/>
          </a:ln>
        </p:spPr>
      </p:pic>
      <p:pic>
        <p:nvPicPr>
          <p:cNvPr id="260" name="Google Shape;260;p43"/>
          <p:cNvPicPr preferRelativeResize="0"/>
          <p:nvPr/>
        </p:nvPicPr>
        <p:blipFill>
          <a:blip r:embed="rId5">
            <a:alphaModFix/>
          </a:blip>
          <a:stretch>
            <a:fillRect/>
          </a:stretch>
        </p:blipFill>
        <p:spPr>
          <a:xfrm>
            <a:off x="3788400" y="2030975"/>
            <a:ext cx="4951025" cy="2960125"/>
          </a:xfrm>
          <a:prstGeom prst="rect">
            <a:avLst/>
          </a:prstGeom>
          <a:noFill/>
          <a:ln>
            <a:noFill/>
          </a:ln>
        </p:spPr>
      </p:pic>
      <p:sp>
        <p:nvSpPr>
          <p:cNvPr id="261" name="Google Shape;261;p43"/>
          <p:cNvSpPr txBox="1"/>
          <p:nvPr>
            <p:ph type="title"/>
          </p:nvPr>
        </p:nvSpPr>
        <p:spPr>
          <a:xfrm rot="-402">
            <a:off x="82075" y="4474939"/>
            <a:ext cx="2562900" cy="420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s" sz="1400"/>
              <a:t>Average languages: 7.89</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6"/>
          <p:cNvSpPr txBox="1"/>
          <p:nvPr>
            <p:ph type="title"/>
          </p:nvPr>
        </p:nvSpPr>
        <p:spPr>
          <a:xfrm>
            <a:off x="490250" y="526350"/>
            <a:ext cx="7258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s" sz="4400"/>
              <a:t>Who are we?</a:t>
            </a:r>
            <a:endParaRPr b="1" sz="2000"/>
          </a:p>
          <a:p>
            <a:pPr indent="0" lvl="0" marL="0" rtl="0" algn="l">
              <a:spcBef>
                <a:spcPts val="0"/>
              </a:spcBef>
              <a:spcAft>
                <a:spcPts val="0"/>
              </a:spcAft>
              <a:buNone/>
            </a:pPr>
            <a:r>
              <a:rPr lang="es" sz="4400"/>
              <a:t>Data Divers</a:t>
            </a:r>
            <a:endParaRPr sz="4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4"/>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sz="2400">
                <a:solidFill>
                  <a:schemeClr val="accent3"/>
                </a:solidFill>
              </a:rPr>
              <a:t>Most successful mobile games ranking and what is behind?</a:t>
            </a:r>
            <a:endParaRPr sz="3600"/>
          </a:p>
        </p:txBody>
      </p:sp>
      <p:sp>
        <p:nvSpPr>
          <p:cNvPr id="267" name="Google Shape;267;p44"/>
          <p:cNvSpPr txBox="1"/>
          <p:nvPr>
            <p:ph type="title"/>
          </p:nvPr>
        </p:nvSpPr>
        <p:spPr>
          <a:xfrm rot="-5400828">
            <a:off x="-1049700" y="1816575"/>
            <a:ext cx="2491500" cy="54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200"/>
              <a:t>Apple </a:t>
            </a:r>
            <a:r>
              <a:rPr lang="es" sz="2200"/>
              <a:t> Store</a:t>
            </a:r>
            <a:endParaRPr sz="4200"/>
          </a:p>
        </p:txBody>
      </p:sp>
      <p:sp>
        <p:nvSpPr>
          <p:cNvPr id="268" name="Google Shape;268;p44"/>
          <p:cNvSpPr txBox="1"/>
          <p:nvPr>
            <p:ph type="title"/>
          </p:nvPr>
        </p:nvSpPr>
        <p:spPr>
          <a:xfrm rot="-353">
            <a:off x="-76200" y="4036725"/>
            <a:ext cx="5847900" cy="420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s" sz="1500"/>
              <a:t>Average rating for is 4.45, almost all games have an 4+ rating.</a:t>
            </a:r>
            <a:endParaRPr sz="1500"/>
          </a:p>
          <a:p>
            <a:pPr indent="-323850" lvl="0" marL="457200" rtl="0" algn="l">
              <a:spcBef>
                <a:spcPts val="0"/>
              </a:spcBef>
              <a:spcAft>
                <a:spcPts val="0"/>
              </a:spcAft>
              <a:buSzPts val="1500"/>
              <a:buChar char="-"/>
            </a:pPr>
            <a:r>
              <a:rPr lang="es" sz="1500"/>
              <a:t>We tried to get a correlation for Reviews vs Language Numbers. It seems a little bit low, yet existant.</a:t>
            </a:r>
            <a:endParaRPr sz="1500"/>
          </a:p>
        </p:txBody>
      </p:sp>
      <p:pic>
        <p:nvPicPr>
          <p:cNvPr id="269" name="Google Shape;269;p44"/>
          <p:cNvPicPr preferRelativeResize="0"/>
          <p:nvPr/>
        </p:nvPicPr>
        <p:blipFill>
          <a:blip r:embed="rId3">
            <a:alphaModFix/>
          </a:blip>
          <a:stretch>
            <a:fillRect/>
          </a:stretch>
        </p:blipFill>
        <p:spPr>
          <a:xfrm>
            <a:off x="727899" y="522375"/>
            <a:ext cx="4536149" cy="3238525"/>
          </a:xfrm>
          <a:prstGeom prst="rect">
            <a:avLst/>
          </a:prstGeom>
          <a:noFill/>
          <a:ln>
            <a:noFill/>
          </a:ln>
        </p:spPr>
      </p:pic>
      <p:pic>
        <p:nvPicPr>
          <p:cNvPr id="270" name="Google Shape;270;p44"/>
          <p:cNvPicPr preferRelativeResize="0"/>
          <p:nvPr/>
        </p:nvPicPr>
        <p:blipFill rotWithShape="1">
          <a:blip r:embed="rId4">
            <a:alphaModFix/>
          </a:blip>
          <a:srcRect b="26755" l="18538" r="42203" t="30484"/>
          <a:stretch/>
        </p:blipFill>
        <p:spPr>
          <a:xfrm>
            <a:off x="5404700" y="636725"/>
            <a:ext cx="3658099" cy="2557875"/>
          </a:xfrm>
          <a:prstGeom prst="rect">
            <a:avLst/>
          </a:prstGeom>
          <a:noFill/>
          <a:ln>
            <a:noFill/>
          </a:ln>
        </p:spPr>
      </p:pic>
      <p:sp>
        <p:nvSpPr>
          <p:cNvPr id="271" name="Google Shape;271;p44"/>
          <p:cNvSpPr/>
          <p:nvPr/>
        </p:nvSpPr>
        <p:spPr>
          <a:xfrm>
            <a:off x="5264050" y="4457025"/>
            <a:ext cx="544500" cy="221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4"/>
          <p:cNvSpPr txBox="1"/>
          <p:nvPr>
            <p:ph type="title"/>
          </p:nvPr>
        </p:nvSpPr>
        <p:spPr>
          <a:xfrm rot="-282">
            <a:off x="5612075" y="3761056"/>
            <a:ext cx="3658200" cy="1930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s" sz="1500"/>
              <a:t>Games should be free, but Paid can be accepted.</a:t>
            </a:r>
            <a:endParaRPr sz="1500"/>
          </a:p>
          <a:p>
            <a:pPr indent="-323850" lvl="0" marL="457200" rtl="0" algn="l">
              <a:spcBef>
                <a:spcPts val="0"/>
              </a:spcBef>
              <a:spcAft>
                <a:spcPts val="0"/>
              </a:spcAft>
              <a:buSzPts val="1500"/>
              <a:buChar char="-"/>
            </a:pPr>
            <a:r>
              <a:rPr lang="es" sz="1500"/>
              <a:t>More languages mean that more people are more likely to play it.</a:t>
            </a:r>
            <a:endParaRPr sz="15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5"/>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sz="2400">
                <a:solidFill>
                  <a:schemeClr val="accent3"/>
                </a:solidFill>
              </a:rPr>
              <a:t>3. W</a:t>
            </a:r>
            <a:r>
              <a:rPr lang="es" sz="2400">
                <a:solidFill>
                  <a:schemeClr val="accent3"/>
                </a:solidFill>
              </a:rPr>
              <a:t>hat is the most used technological stack (operating system) within the market vs top ten mobile games ranking?</a:t>
            </a:r>
            <a:endParaRPr/>
          </a:p>
        </p:txBody>
      </p:sp>
      <p:pic>
        <p:nvPicPr>
          <p:cNvPr id="278" name="Google Shape;278;p45"/>
          <p:cNvPicPr preferRelativeResize="0"/>
          <p:nvPr/>
        </p:nvPicPr>
        <p:blipFill>
          <a:blip r:embed="rId3">
            <a:alphaModFix/>
          </a:blip>
          <a:stretch>
            <a:fillRect/>
          </a:stretch>
        </p:blipFill>
        <p:spPr>
          <a:xfrm>
            <a:off x="3921925" y="1013150"/>
            <a:ext cx="5264951" cy="3584800"/>
          </a:xfrm>
          <a:prstGeom prst="rect">
            <a:avLst/>
          </a:prstGeom>
          <a:noFill/>
          <a:ln>
            <a:noFill/>
          </a:ln>
        </p:spPr>
      </p:pic>
      <p:graphicFrame>
        <p:nvGraphicFramePr>
          <p:cNvPr id="279" name="Google Shape;279;p45"/>
          <p:cNvGraphicFramePr/>
          <p:nvPr/>
        </p:nvGraphicFramePr>
        <p:xfrm>
          <a:off x="177750" y="1340013"/>
          <a:ext cx="3000000" cy="3000000"/>
        </p:xfrm>
        <a:graphic>
          <a:graphicData uri="http://schemas.openxmlformats.org/drawingml/2006/table">
            <a:tbl>
              <a:tblPr>
                <a:noFill/>
                <a:tableStyleId>{0AFF6EEB-4CF6-4347-89A2-90832B4BFA3C}</a:tableStyleId>
              </a:tblPr>
              <a:tblGrid>
                <a:gridCol w="1923775"/>
                <a:gridCol w="1923775"/>
              </a:tblGrid>
              <a:tr h="761250">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s"/>
                        <a:t>Number of Apps by Tech Stack</a:t>
                      </a:r>
                      <a:endParaRPr/>
                    </a:p>
                  </a:txBody>
                  <a:tcPr marT="91425" marB="91425" marR="91425" marL="91425"/>
                </a:tc>
              </a:tr>
              <a:tr h="723275">
                <a:tc>
                  <a:txBody>
                    <a:bodyPr/>
                    <a:lstStyle/>
                    <a:p>
                      <a:pPr indent="0" lvl="0" marL="0" rtl="0" algn="ctr">
                        <a:spcBef>
                          <a:spcPts val="0"/>
                        </a:spcBef>
                        <a:spcAft>
                          <a:spcPts val="0"/>
                        </a:spcAft>
                        <a:buNone/>
                      </a:pPr>
                      <a:r>
                        <a:rPr lang="es"/>
                        <a:t>IOS</a:t>
                      </a:r>
                      <a:endParaRPr/>
                    </a:p>
                  </a:txBody>
                  <a:tcPr marT="91425" marB="91425" marR="91425" marL="91425"/>
                </a:tc>
                <a:tc>
                  <a:txBody>
                    <a:bodyPr/>
                    <a:lstStyle/>
                    <a:p>
                      <a:pPr indent="0" lvl="0" marL="0" rtl="0" algn="ctr">
                        <a:spcBef>
                          <a:spcPts val="0"/>
                        </a:spcBef>
                        <a:spcAft>
                          <a:spcPts val="0"/>
                        </a:spcAft>
                        <a:buNone/>
                      </a:pPr>
                      <a:r>
                        <a:rPr lang="es"/>
                        <a:t>3753 </a:t>
                      </a:r>
                      <a:endParaRPr/>
                    </a:p>
                  </a:txBody>
                  <a:tcPr marT="91425" marB="91425" marR="91425" marL="91425"/>
                </a:tc>
              </a:tr>
              <a:tr h="723275">
                <a:tc>
                  <a:txBody>
                    <a:bodyPr/>
                    <a:lstStyle/>
                    <a:p>
                      <a:pPr indent="0" lvl="0" marL="0" rtl="0" algn="ctr">
                        <a:spcBef>
                          <a:spcPts val="0"/>
                        </a:spcBef>
                        <a:spcAft>
                          <a:spcPts val="0"/>
                        </a:spcAft>
                        <a:buNone/>
                      </a:pPr>
                      <a:r>
                        <a:rPr lang="es"/>
                        <a:t>Android</a:t>
                      </a:r>
                      <a:endParaRPr/>
                    </a:p>
                  </a:txBody>
                  <a:tcPr marT="91425" marB="91425" marR="91425" marL="91425"/>
                </a:tc>
                <a:tc>
                  <a:txBody>
                    <a:bodyPr/>
                    <a:lstStyle/>
                    <a:p>
                      <a:pPr indent="0" lvl="0" marL="0" rtl="0" algn="ctr">
                        <a:spcBef>
                          <a:spcPts val="0"/>
                        </a:spcBef>
                        <a:spcAft>
                          <a:spcPts val="0"/>
                        </a:spcAft>
                        <a:buNone/>
                      </a:pPr>
                      <a:r>
                        <a:rPr lang="es"/>
                        <a:t>806</a:t>
                      </a:r>
                      <a:endParaRPr/>
                    </a:p>
                  </a:txBody>
                  <a:tcPr marT="91425" marB="91425" marR="91425" marL="91425"/>
                </a:tc>
              </a:tr>
              <a:tr h="723275">
                <a:tc>
                  <a:txBody>
                    <a:bodyPr/>
                    <a:lstStyle/>
                    <a:p>
                      <a:pPr indent="0" lvl="0" marL="0" rtl="0" algn="ctr">
                        <a:spcBef>
                          <a:spcPts val="0"/>
                        </a:spcBef>
                        <a:spcAft>
                          <a:spcPts val="0"/>
                        </a:spcAft>
                        <a:buNone/>
                      </a:pPr>
                      <a:r>
                        <a:rPr lang="es"/>
                        <a:t>Hybrid</a:t>
                      </a:r>
                      <a:endParaRPr/>
                    </a:p>
                  </a:txBody>
                  <a:tcPr marT="91425" marB="91425" marR="91425" marL="91425"/>
                </a:tc>
                <a:tc>
                  <a:txBody>
                    <a:bodyPr/>
                    <a:lstStyle/>
                    <a:p>
                      <a:pPr indent="0" lvl="0" marL="0" rtl="0" algn="ctr">
                        <a:spcBef>
                          <a:spcPts val="0"/>
                        </a:spcBef>
                        <a:spcAft>
                          <a:spcPts val="0"/>
                        </a:spcAft>
                        <a:buNone/>
                      </a:pPr>
                      <a:r>
                        <a:rPr lang="es"/>
                        <a:t>107</a:t>
                      </a:r>
                      <a:endParaRPr/>
                    </a:p>
                  </a:txBody>
                  <a:tcPr marT="91425" marB="91425" marR="91425" marL="91425"/>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6"/>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2400">
                <a:solidFill>
                  <a:schemeClr val="accent3"/>
                </a:solidFill>
              </a:rPr>
              <a:t>3. What is the most used technological stack (operating system) within the market vs top ten mobile games ranking?</a:t>
            </a:r>
            <a:endParaRPr/>
          </a:p>
          <a:p>
            <a:pPr indent="0" lvl="0" marL="0" rtl="0" algn="l">
              <a:spcBef>
                <a:spcPts val="1600"/>
              </a:spcBef>
              <a:spcAft>
                <a:spcPts val="0"/>
              </a:spcAft>
              <a:buNone/>
            </a:pPr>
            <a:r>
              <a:t/>
            </a:r>
            <a:endParaRPr/>
          </a:p>
        </p:txBody>
      </p:sp>
      <p:pic>
        <p:nvPicPr>
          <p:cNvPr id="285" name="Google Shape;285;p46"/>
          <p:cNvPicPr preferRelativeResize="0"/>
          <p:nvPr/>
        </p:nvPicPr>
        <p:blipFill>
          <a:blip r:embed="rId3">
            <a:alphaModFix/>
          </a:blip>
          <a:stretch>
            <a:fillRect/>
          </a:stretch>
        </p:blipFill>
        <p:spPr>
          <a:xfrm>
            <a:off x="-342900" y="835825"/>
            <a:ext cx="5089926" cy="4154100"/>
          </a:xfrm>
          <a:prstGeom prst="rect">
            <a:avLst/>
          </a:prstGeom>
          <a:noFill/>
          <a:ln>
            <a:noFill/>
          </a:ln>
        </p:spPr>
      </p:pic>
      <p:pic>
        <p:nvPicPr>
          <p:cNvPr id="286" name="Google Shape;286;p46"/>
          <p:cNvPicPr preferRelativeResize="0"/>
          <p:nvPr/>
        </p:nvPicPr>
        <p:blipFill>
          <a:blip r:embed="rId4">
            <a:alphaModFix/>
          </a:blip>
          <a:stretch>
            <a:fillRect/>
          </a:stretch>
        </p:blipFill>
        <p:spPr>
          <a:xfrm>
            <a:off x="4572000" y="1023950"/>
            <a:ext cx="4343399" cy="3680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7"/>
          <p:cNvSpPr txBox="1"/>
          <p:nvPr>
            <p:ph type="title"/>
          </p:nvPr>
        </p:nvSpPr>
        <p:spPr>
          <a:xfrm>
            <a:off x="311713" y="8067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sz="2400">
                <a:solidFill>
                  <a:schemeClr val="accent3"/>
                </a:solidFill>
              </a:rPr>
              <a:t>3. What is the most used technological stack (operating system) within the market vs top ten mobile games ranking?</a:t>
            </a:r>
            <a:endParaRPr/>
          </a:p>
        </p:txBody>
      </p:sp>
      <p:pic>
        <p:nvPicPr>
          <p:cNvPr id="292" name="Google Shape;292;p47"/>
          <p:cNvPicPr preferRelativeResize="0"/>
          <p:nvPr/>
        </p:nvPicPr>
        <p:blipFill>
          <a:blip r:embed="rId3">
            <a:alphaModFix/>
          </a:blip>
          <a:stretch>
            <a:fillRect/>
          </a:stretch>
        </p:blipFill>
        <p:spPr>
          <a:xfrm>
            <a:off x="3438750" y="1005348"/>
            <a:ext cx="3191675" cy="2189901"/>
          </a:xfrm>
          <a:prstGeom prst="rect">
            <a:avLst/>
          </a:prstGeom>
          <a:noFill/>
          <a:ln>
            <a:noFill/>
          </a:ln>
        </p:spPr>
      </p:pic>
      <p:pic>
        <p:nvPicPr>
          <p:cNvPr id="293" name="Google Shape;293;p47"/>
          <p:cNvPicPr preferRelativeResize="0"/>
          <p:nvPr/>
        </p:nvPicPr>
        <p:blipFill>
          <a:blip r:embed="rId4">
            <a:alphaModFix/>
          </a:blip>
          <a:stretch>
            <a:fillRect/>
          </a:stretch>
        </p:blipFill>
        <p:spPr>
          <a:xfrm>
            <a:off x="-12" y="1005313"/>
            <a:ext cx="3191675" cy="2189930"/>
          </a:xfrm>
          <a:prstGeom prst="rect">
            <a:avLst/>
          </a:prstGeom>
          <a:noFill/>
          <a:ln>
            <a:noFill/>
          </a:ln>
        </p:spPr>
      </p:pic>
      <p:graphicFrame>
        <p:nvGraphicFramePr>
          <p:cNvPr id="294" name="Google Shape;294;p47"/>
          <p:cNvGraphicFramePr/>
          <p:nvPr/>
        </p:nvGraphicFramePr>
        <p:xfrm>
          <a:off x="107750" y="3098815"/>
          <a:ext cx="3000000" cy="3000000"/>
        </p:xfrm>
        <a:graphic>
          <a:graphicData uri="http://schemas.openxmlformats.org/drawingml/2006/table">
            <a:tbl>
              <a:tblPr>
                <a:noFill/>
                <a:tableStyleId>{0AFF6EEB-4CF6-4347-89A2-90832B4BFA3C}</a:tableStyleId>
              </a:tblPr>
              <a:tblGrid>
                <a:gridCol w="1488075"/>
                <a:gridCol w="1488075"/>
              </a:tblGrid>
              <a:tr h="328875">
                <a:tc>
                  <a:txBody>
                    <a:bodyPr/>
                    <a:lstStyle/>
                    <a:p>
                      <a:pPr indent="0" lvl="0" marL="0" rtl="0" algn="ctr">
                        <a:spcBef>
                          <a:spcPts val="0"/>
                        </a:spcBef>
                        <a:spcAft>
                          <a:spcPts val="0"/>
                        </a:spcAft>
                        <a:buNone/>
                      </a:pPr>
                      <a:r>
                        <a:rPr lang="es" sz="1200"/>
                        <a:t>Description</a:t>
                      </a:r>
                      <a:endParaRPr sz="1200"/>
                    </a:p>
                  </a:txBody>
                  <a:tcPr marT="91425" marB="91425" marR="91425" marL="91425"/>
                </a:tc>
                <a:tc>
                  <a:txBody>
                    <a:bodyPr/>
                    <a:lstStyle/>
                    <a:p>
                      <a:pPr indent="0" lvl="0" marL="0" rtl="0" algn="ctr">
                        <a:spcBef>
                          <a:spcPts val="0"/>
                        </a:spcBef>
                        <a:spcAft>
                          <a:spcPts val="0"/>
                        </a:spcAft>
                        <a:buNone/>
                      </a:pPr>
                      <a:r>
                        <a:rPr lang="es" sz="1200"/>
                        <a:t>Average Price</a:t>
                      </a:r>
                      <a:endParaRPr sz="1200"/>
                    </a:p>
                  </a:txBody>
                  <a:tcPr marT="91425" marB="91425" marR="91425" marL="91425"/>
                </a:tc>
              </a:tr>
              <a:tr h="719875">
                <a:tc>
                  <a:txBody>
                    <a:bodyPr/>
                    <a:lstStyle/>
                    <a:p>
                      <a:pPr indent="0" lvl="0" marL="0" rtl="0" algn="ctr">
                        <a:spcBef>
                          <a:spcPts val="0"/>
                        </a:spcBef>
                        <a:spcAft>
                          <a:spcPts val="0"/>
                        </a:spcAft>
                        <a:buNone/>
                      </a:pPr>
                      <a:r>
                        <a:rPr lang="es" sz="1200"/>
                        <a:t>IOS Average Hybrid Paid Apps Cost</a:t>
                      </a:r>
                      <a:endParaRPr sz="1200"/>
                    </a:p>
                  </a:txBody>
                  <a:tcPr marT="91425" marB="91425" marR="91425" marL="91425"/>
                </a:tc>
                <a:tc>
                  <a:txBody>
                    <a:bodyPr/>
                    <a:lstStyle/>
                    <a:p>
                      <a:pPr indent="0" lvl="0" marL="0" rtl="0" algn="ctr">
                        <a:spcBef>
                          <a:spcPts val="0"/>
                        </a:spcBef>
                        <a:spcAft>
                          <a:spcPts val="0"/>
                        </a:spcAft>
                        <a:buNone/>
                      </a:pPr>
                      <a:r>
                        <a:rPr lang="es" sz="1200"/>
                        <a:t>$3.92</a:t>
                      </a:r>
                      <a:endParaRPr sz="1200"/>
                    </a:p>
                  </a:txBody>
                  <a:tcPr marT="91425" marB="91425" marR="91425" marL="91425"/>
                </a:tc>
              </a:tr>
              <a:tr h="719875">
                <a:tc>
                  <a:txBody>
                    <a:bodyPr/>
                    <a:lstStyle/>
                    <a:p>
                      <a:pPr indent="0" lvl="0" marL="0" rtl="0" algn="ctr">
                        <a:spcBef>
                          <a:spcPts val="0"/>
                        </a:spcBef>
                        <a:spcAft>
                          <a:spcPts val="0"/>
                        </a:spcAft>
                        <a:buNone/>
                      </a:pPr>
                      <a:r>
                        <a:rPr lang="es" sz="1200"/>
                        <a:t>Android Hybrid Average Paid Apps Cost</a:t>
                      </a:r>
                      <a:endParaRPr sz="1200"/>
                    </a:p>
                  </a:txBody>
                  <a:tcPr marT="91425" marB="91425" marR="91425" marL="91425"/>
                </a:tc>
                <a:tc>
                  <a:txBody>
                    <a:bodyPr/>
                    <a:lstStyle/>
                    <a:p>
                      <a:pPr indent="0" lvl="0" marL="0" rtl="0" algn="ctr">
                        <a:spcBef>
                          <a:spcPts val="0"/>
                        </a:spcBef>
                        <a:spcAft>
                          <a:spcPts val="0"/>
                        </a:spcAft>
                        <a:buNone/>
                      </a:pPr>
                      <a:r>
                        <a:rPr lang="es" sz="1200"/>
                        <a:t>$3.49</a:t>
                      </a:r>
                      <a:endParaRPr sz="1200"/>
                    </a:p>
                  </a:txBody>
                  <a:tcPr marT="91425" marB="91425" marR="91425" marL="91425"/>
                </a:tc>
              </a:tr>
            </a:tbl>
          </a:graphicData>
        </a:graphic>
      </p:graphicFrame>
      <p:graphicFrame>
        <p:nvGraphicFramePr>
          <p:cNvPr id="295" name="Google Shape;295;p47"/>
          <p:cNvGraphicFramePr/>
          <p:nvPr/>
        </p:nvGraphicFramePr>
        <p:xfrm>
          <a:off x="3546513" y="3098815"/>
          <a:ext cx="3000000" cy="3000000"/>
        </p:xfrm>
        <a:graphic>
          <a:graphicData uri="http://schemas.openxmlformats.org/drawingml/2006/table">
            <a:tbl>
              <a:tblPr>
                <a:noFill/>
                <a:tableStyleId>{0AFF6EEB-4CF6-4347-89A2-90832B4BFA3C}</a:tableStyleId>
              </a:tblPr>
              <a:tblGrid>
                <a:gridCol w="1488075"/>
                <a:gridCol w="1488075"/>
              </a:tblGrid>
              <a:tr h="328875">
                <a:tc>
                  <a:txBody>
                    <a:bodyPr/>
                    <a:lstStyle/>
                    <a:p>
                      <a:pPr indent="0" lvl="0" marL="0" rtl="0" algn="ctr">
                        <a:spcBef>
                          <a:spcPts val="0"/>
                        </a:spcBef>
                        <a:spcAft>
                          <a:spcPts val="0"/>
                        </a:spcAft>
                        <a:buNone/>
                      </a:pPr>
                      <a:r>
                        <a:rPr lang="es" sz="1200"/>
                        <a:t>Description</a:t>
                      </a:r>
                      <a:endParaRPr sz="1200"/>
                    </a:p>
                  </a:txBody>
                  <a:tcPr marT="91425" marB="91425" marR="91425" marL="91425"/>
                </a:tc>
                <a:tc>
                  <a:txBody>
                    <a:bodyPr/>
                    <a:lstStyle/>
                    <a:p>
                      <a:pPr indent="0" lvl="0" marL="0" rtl="0" algn="ctr">
                        <a:spcBef>
                          <a:spcPts val="0"/>
                        </a:spcBef>
                        <a:spcAft>
                          <a:spcPts val="0"/>
                        </a:spcAft>
                        <a:buNone/>
                      </a:pPr>
                      <a:r>
                        <a:rPr lang="es" sz="1200"/>
                        <a:t>Average Price</a:t>
                      </a:r>
                      <a:endParaRPr sz="1200"/>
                    </a:p>
                  </a:txBody>
                  <a:tcPr marT="91425" marB="91425" marR="91425" marL="91425"/>
                </a:tc>
              </a:tr>
              <a:tr h="719875">
                <a:tc>
                  <a:txBody>
                    <a:bodyPr/>
                    <a:lstStyle/>
                    <a:p>
                      <a:pPr indent="0" lvl="0" marL="0" rtl="0" algn="ctr">
                        <a:spcBef>
                          <a:spcPts val="0"/>
                        </a:spcBef>
                        <a:spcAft>
                          <a:spcPts val="0"/>
                        </a:spcAft>
                        <a:buNone/>
                      </a:pPr>
                      <a:r>
                        <a:rPr lang="es" sz="1200"/>
                        <a:t>IOS Average Hybrid Apps Cost</a:t>
                      </a:r>
                      <a:endParaRPr sz="1200"/>
                    </a:p>
                  </a:txBody>
                  <a:tcPr marT="91425" marB="91425" marR="91425" marL="91425"/>
                </a:tc>
                <a:tc>
                  <a:txBody>
                    <a:bodyPr/>
                    <a:lstStyle/>
                    <a:p>
                      <a:pPr indent="0" lvl="0" marL="0" rtl="0" algn="ctr">
                        <a:spcBef>
                          <a:spcPts val="0"/>
                        </a:spcBef>
                        <a:spcAft>
                          <a:spcPts val="0"/>
                        </a:spcAft>
                        <a:buNone/>
                      </a:pPr>
                      <a:r>
                        <a:rPr lang="es" sz="1200"/>
                        <a:t>$0.70</a:t>
                      </a:r>
                      <a:endParaRPr sz="1200"/>
                    </a:p>
                  </a:txBody>
                  <a:tcPr marT="91425" marB="91425" marR="91425" marL="91425"/>
                </a:tc>
              </a:tr>
              <a:tr h="719875">
                <a:tc>
                  <a:txBody>
                    <a:bodyPr/>
                    <a:lstStyle/>
                    <a:p>
                      <a:pPr indent="0" lvl="0" marL="0" rtl="0" algn="ctr">
                        <a:spcBef>
                          <a:spcPts val="0"/>
                        </a:spcBef>
                        <a:spcAft>
                          <a:spcPts val="0"/>
                        </a:spcAft>
                        <a:buNone/>
                      </a:pPr>
                      <a:r>
                        <a:rPr lang="es" sz="1200"/>
                        <a:t>Android Hybrid Average Apps Cost</a:t>
                      </a:r>
                      <a:endParaRPr sz="1200"/>
                    </a:p>
                  </a:txBody>
                  <a:tcPr marT="91425" marB="91425" marR="91425" marL="91425"/>
                </a:tc>
                <a:tc>
                  <a:txBody>
                    <a:bodyPr/>
                    <a:lstStyle/>
                    <a:p>
                      <a:pPr indent="0" lvl="0" marL="0" rtl="0" algn="ctr">
                        <a:spcBef>
                          <a:spcPts val="0"/>
                        </a:spcBef>
                        <a:spcAft>
                          <a:spcPts val="0"/>
                        </a:spcAft>
                        <a:buNone/>
                      </a:pPr>
                      <a:r>
                        <a:rPr lang="es" sz="1200"/>
                        <a:t>$0.46</a:t>
                      </a:r>
                      <a:endParaRPr sz="1200"/>
                    </a:p>
                  </a:txBody>
                  <a:tcPr marT="91425" marB="91425" marR="91425" marL="91425"/>
                </a:tc>
              </a:tr>
            </a:tbl>
          </a:graphicData>
        </a:graphic>
      </p:graphicFrame>
      <p:sp>
        <p:nvSpPr>
          <p:cNvPr id="296" name="Google Shape;296;p47"/>
          <p:cNvSpPr/>
          <p:nvPr/>
        </p:nvSpPr>
        <p:spPr>
          <a:xfrm rot="5400000">
            <a:off x="7621475" y="1167050"/>
            <a:ext cx="544500" cy="221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7"/>
          <p:cNvSpPr txBox="1"/>
          <p:nvPr>
            <p:ph type="title"/>
          </p:nvPr>
        </p:nvSpPr>
        <p:spPr>
          <a:xfrm rot="-416">
            <a:off x="6522675" y="1606505"/>
            <a:ext cx="2478300" cy="1930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s" sz="1500"/>
              <a:t>Even though we can sell our apps in a more expensive way in the App Store. For starting an app is better to upload it to the Google Play Store, because there are more users that review it, so we can get a </a:t>
            </a:r>
            <a:r>
              <a:rPr lang="es" sz="1500"/>
              <a:t>feedback</a:t>
            </a:r>
            <a:r>
              <a:rPr lang="es" sz="1500"/>
              <a:t>, and analyze how the app could do in the App Store.</a:t>
            </a:r>
            <a:endParaRPr sz="15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8"/>
          <p:cNvSpPr txBox="1"/>
          <p:nvPr>
            <p:ph type="title"/>
          </p:nvPr>
        </p:nvSpPr>
        <p:spPr>
          <a:xfrm>
            <a:off x="311700" y="191375"/>
            <a:ext cx="8520600" cy="4596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b="0" lang="es" sz="2400">
                <a:solidFill>
                  <a:schemeClr val="accent3"/>
                </a:solidFill>
              </a:rPr>
              <a:t>4. </a:t>
            </a:r>
            <a:r>
              <a:rPr b="0" lang="es" sz="2400">
                <a:solidFill>
                  <a:schemeClr val="accent3"/>
                </a:solidFill>
              </a:rPr>
              <a:t>Most successful sale business model  for mobile games?</a:t>
            </a:r>
            <a:endParaRPr sz="2400">
              <a:solidFill>
                <a:schemeClr val="accent3"/>
              </a:solidFill>
            </a:endParaRPr>
          </a:p>
        </p:txBody>
      </p:sp>
      <p:pic>
        <p:nvPicPr>
          <p:cNvPr id="303" name="Google Shape;303;p48"/>
          <p:cNvPicPr preferRelativeResize="0"/>
          <p:nvPr/>
        </p:nvPicPr>
        <p:blipFill>
          <a:blip r:embed="rId3">
            <a:alphaModFix/>
          </a:blip>
          <a:stretch>
            <a:fillRect/>
          </a:stretch>
        </p:blipFill>
        <p:spPr>
          <a:xfrm>
            <a:off x="2329250" y="650976"/>
            <a:ext cx="2323800" cy="2334802"/>
          </a:xfrm>
          <a:prstGeom prst="rect">
            <a:avLst/>
          </a:prstGeom>
          <a:noFill/>
          <a:ln>
            <a:noFill/>
          </a:ln>
        </p:spPr>
      </p:pic>
      <p:pic>
        <p:nvPicPr>
          <p:cNvPr id="304" name="Google Shape;304;p48"/>
          <p:cNvPicPr preferRelativeResize="0"/>
          <p:nvPr/>
        </p:nvPicPr>
        <p:blipFill>
          <a:blip r:embed="rId4">
            <a:alphaModFix/>
          </a:blip>
          <a:stretch>
            <a:fillRect/>
          </a:stretch>
        </p:blipFill>
        <p:spPr>
          <a:xfrm>
            <a:off x="-45650" y="1587700"/>
            <a:ext cx="2323800" cy="2334801"/>
          </a:xfrm>
          <a:prstGeom prst="rect">
            <a:avLst/>
          </a:prstGeom>
          <a:noFill/>
          <a:ln>
            <a:noFill/>
          </a:ln>
        </p:spPr>
      </p:pic>
      <p:pic>
        <p:nvPicPr>
          <p:cNvPr id="305" name="Google Shape;305;p48"/>
          <p:cNvPicPr preferRelativeResize="0"/>
          <p:nvPr/>
        </p:nvPicPr>
        <p:blipFill>
          <a:blip r:embed="rId5">
            <a:alphaModFix/>
          </a:blip>
          <a:stretch>
            <a:fillRect/>
          </a:stretch>
        </p:blipFill>
        <p:spPr>
          <a:xfrm>
            <a:off x="4811950" y="544775"/>
            <a:ext cx="4151350" cy="2572675"/>
          </a:xfrm>
          <a:prstGeom prst="rect">
            <a:avLst/>
          </a:prstGeom>
          <a:noFill/>
          <a:ln>
            <a:noFill/>
          </a:ln>
        </p:spPr>
      </p:pic>
      <p:sp>
        <p:nvSpPr>
          <p:cNvPr id="306" name="Google Shape;306;p48"/>
          <p:cNvSpPr txBox="1"/>
          <p:nvPr>
            <p:ph type="title"/>
          </p:nvPr>
        </p:nvSpPr>
        <p:spPr>
          <a:xfrm rot="-353">
            <a:off x="1804125" y="3951100"/>
            <a:ext cx="5847900" cy="4200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es" sz="1200">
                <a:solidFill>
                  <a:srgbClr val="0000FF"/>
                </a:solidFill>
              </a:rPr>
              <a:t>Conclusions</a:t>
            </a:r>
            <a:endParaRPr sz="1200">
              <a:solidFill>
                <a:srgbClr val="0000FF"/>
              </a:solidFill>
            </a:endParaRPr>
          </a:p>
          <a:p>
            <a:pPr indent="-292100" lvl="0" marL="457200" rtl="0" algn="l">
              <a:spcBef>
                <a:spcPts val="0"/>
              </a:spcBef>
              <a:spcAft>
                <a:spcPts val="0"/>
              </a:spcAft>
              <a:buSzPts val="1000"/>
              <a:buChar char="-"/>
            </a:pPr>
            <a:r>
              <a:rPr lang="es" sz="1000"/>
              <a:t>Based</a:t>
            </a:r>
            <a:r>
              <a:rPr lang="es" sz="1000"/>
              <a:t> on the study and data </a:t>
            </a:r>
            <a:r>
              <a:rPr lang="es" sz="1000">
                <a:solidFill>
                  <a:schemeClr val="accent5"/>
                </a:solidFill>
              </a:rPr>
              <a:t>Free mobile games</a:t>
            </a:r>
            <a:r>
              <a:rPr lang="es" sz="1000"/>
              <a:t> are the </a:t>
            </a:r>
            <a:r>
              <a:rPr lang="es" sz="1000"/>
              <a:t>most</a:t>
            </a:r>
            <a:r>
              <a:rPr lang="es" sz="1000"/>
              <a:t> </a:t>
            </a:r>
            <a:r>
              <a:rPr lang="es" sz="1000"/>
              <a:t>successful</a:t>
            </a:r>
            <a:r>
              <a:rPr lang="es" sz="1000"/>
              <a:t> business model for the following reasons :</a:t>
            </a:r>
            <a:endParaRPr sz="1000"/>
          </a:p>
          <a:p>
            <a:pPr indent="-292100" lvl="1" marL="914400" rtl="0" algn="l">
              <a:spcBef>
                <a:spcPts val="0"/>
              </a:spcBef>
              <a:spcAft>
                <a:spcPts val="0"/>
              </a:spcAft>
              <a:buSzPts val="1000"/>
              <a:buChar char="-"/>
            </a:pPr>
            <a:r>
              <a:rPr lang="es" sz="1000"/>
              <a:t>More easy engage with the client to let him</a:t>
            </a:r>
            <a:r>
              <a:rPr lang="es" sz="1000">
                <a:solidFill>
                  <a:srgbClr val="FF0000"/>
                </a:solidFill>
              </a:rPr>
              <a:t> try and then buy</a:t>
            </a:r>
            <a:r>
              <a:rPr lang="es" sz="1000"/>
              <a:t>.</a:t>
            </a:r>
            <a:endParaRPr sz="1000"/>
          </a:p>
          <a:p>
            <a:pPr indent="-292100" lvl="1" marL="914400" rtl="0" algn="l">
              <a:spcBef>
                <a:spcPts val="0"/>
              </a:spcBef>
              <a:spcAft>
                <a:spcPts val="0"/>
              </a:spcAft>
              <a:buSzPts val="1000"/>
              <a:buChar char="-"/>
            </a:pPr>
            <a:r>
              <a:rPr lang="es" sz="1000"/>
              <a:t>Better </a:t>
            </a:r>
            <a:r>
              <a:rPr lang="es" sz="1000"/>
              <a:t>opportunities</a:t>
            </a:r>
            <a:r>
              <a:rPr lang="es" sz="1000"/>
              <a:t> to </a:t>
            </a:r>
            <a:r>
              <a:rPr lang="es" sz="1000"/>
              <a:t>increase</a:t>
            </a:r>
            <a:r>
              <a:rPr lang="es" sz="1000"/>
              <a:t> revenue by </a:t>
            </a:r>
            <a:r>
              <a:rPr lang="es" sz="1000"/>
              <a:t>running</a:t>
            </a:r>
            <a:r>
              <a:rPr lang="es" sz="1000"/>
              <a:t> ads or gaming level, features payment. </a:t>
            </a:r>
            <a:endParaRPr sz="1000"/>
          </a:p>
          <a:p>
            <a:pPr indent="-292100" lvl="1" marL="914400" rtl="0" algn="l">
              <a:spcBef>
                <a:spcPts val="0"/>
              </a:spcBef>
              <a:spcAft>
                <a:spcPts val="0"/>
              </a:spcAft>
              <a:buSzPts val="1000"/>
              <a:buChar char="-"/>
            </a:pPr>
            <a:r>
              <a:rPr lang="es" sz="1000">
                <a:solidFill>
                  <a:schemeClr val="accent5"/>
                </a:solidFill>
              </a:rPr>
              <a:t>Google app store</a:t>
            </a:r>
            <a:r>
              <a:rPr lang="es" sz="1000"/>
              <a:t> is most </a:t>
            </a:r>
            <a:r>
              <a:rPr lang="es" sz="1000"/>
              <a:t>likely</a:t>
            </a:r>
            <a:r>
              <a:rPr lang="es" sz="1000"/>
              <a:t> to be the store to start </a:t>
            </a:r>
            <a:r>
              <a:rPr lang="es" sz="1000"/>
              <a:t>launching</a:t>
            </a:r>
            <a:r>
              <a:rPr lang="es" sz="1000"/>
              <a:t> game due to following </a:t>
            </a:r>
            <a:r>
              <a:rPr lang="es" sz="1000"/>
              <a:t>reasons:</a:t>
            </a:r>
            <a:r>
              <a:rPr lang="es" sz="1000"/>
              <a:t> </a:t>
            </a:r>
            <a:endParaRPr sz="1000"/>
          </a:p>
          <a:p>
            <a:pPr indent="-292100" lvl="3" marL="1828800" rtl="0" algn="l">
              <a:spcBef>
                <a:spcPts val="0"/>
              </a:spcBef>
              <a:spcAft>
                <a:spcPts val="0"/>
              </a:spcAft>
              <a:buSzPts val="1000"/>
              <a:buChar char="-"/>
            </a:pPr>
            <a:r>
              <a:rPr lang="es" sz="1000"/>
              <a:t>Cheaper to develop using Java.</a:t>
            </a:r>
            <a:endParaRPr sz="1000"/>
          </a:p>
          <a:p>
            <a:pPr indent="-292100" lvl="3" marL="1828800" rtl="0" algn="l">
              <a:spcBef>
                <a:spcPts val="0"/>
              </a:spcBef>
              <a:spcAft>
                <a:spcPts val="0"/>
              </a:spcAft>
              <a:buSzPts val="1000"/>
              <a:buChar char="-"/>
            </a:pPr>
            <a:r>
              <a:rPr lang="es" sz="1000"/>
              <a:t>Easier way to deploy and upload the app into the store compering to iOS deployment, licensing  and security </a:t>
            </a:r>
            <a:r>
              <a:rPr lang="es" sz="1000"/>
              <a:t>validation</a:t>
            </a:r>
            <a:r>
              <a:rPr lang="es" sz="1000"/>
              <a:t> flow.</a:t>
            </a:r>
            <a:endParaRPr sz="1000"/>
          </a:p>
          <a:p>
            <a:pPr indent="0" lvl="0" marL="1828800" rtl="0" algn="l">
              <a:spcBef>
                <a:spcPts val="0"/>
              </a:spcBef>
              <a:spcAft>
                <a:spcPts val="0"/>
              </a:spcAft>
              <a:buNone/>
            </a:pPr>
            <a:r>
              <a:t/>
            </a:r>
            <a:endParaRPr sz="1200"/>
          </a:p>
          <a:p>
            <a:pPr indent="0" lvl="0" marL="2286000" rtl="0" algn="l">
              <a:spcBef>
                <a:spcPts val="0"/>
              </a:spcBef>
              <a:spcAft>
                <a:spcPts val="0"/>
              </a:spcAft>
              <a:buNone/>
            </a:pPr>
            <a:r>
              <a:t/>
            </a:r>
            <a:endParaRPr sz="1500"/>
          </a:p>
          <a:p>
            <a:pPr indent="-323850" lvl="0" marL="457200" rtl="0" algn="ctr">
              <a:spcBef>
                <a:spcPts val="0"/>
              </a:spcBef>
              <a:spcAft>
                <a:spcPts val="0"/>
              </a:spcAft>
              <a:buSzPts val="1500"/>
              <a:buChar char="-"/>
            </a:pPr>
            <a:r>
              <a:t/>
            </a:r>
            <a:endParaRPr sz="1500"/>
          </a:p>
        </p:txBody>
      </p:sp>
      <p:sp>
        <p:nvSpPr>
          <p:cNvPr id="307" name="Google Shape;307;p48"/>
          <p:cNvSpPr txBox="1"/>
          <p:nvPr/>
        </p:nvSpPr>
        <p:spPr>
          <a:xfrm>
            <a:off x="191025" y="1187500"/>
            <a:ext cx="128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0000FF"/>
                </a:solidFill>
                <a:latin typeface="Proxima Nova"/>
                <a:ea typeface="Proxima Nova"/>
                <a:cs typeface="Proxima Nova"/>
                <a:sym typeface="Proxima Nova"/>
              </a:rPr>
              <a:t>Apple Store</a:t>
            </a:r>
            <a:endParaRPr>
              <a:solidFill>
                <a:srgbClr val="0000FF"/>
              </a:solidFill>
              <a:latin typeface="Proxima Nova"/>
              <a:ea typeface="Proxima Nova"/>
              <a:cs typeface="Proxima Nova"/>
              <a:sym typeface="Proxima Nova"/>
            </a:endParaRPr>
          </a:p>
        </p:txBody>
      </p:sp>
      <p:sp>
        <p:nvSpPr>
          <p:cNvPr id="308" name="Google Shape;308;p48"/>
          <p:cNvSpPr txBox="1"/>
          <p:nvPr/>
        </p:nvSpPr>
        <p:spPr>
          <a:xfrm>
            <a:off x="1775825" y="490900"/>
            <a:ext cx="128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FF0000"/>
                </a:solidFill>
                <a:latin typeface="Proxima Nova"/>
                <a:ea typeface="Proxima Nova"/>
                <a:cs typeface="Proxima Nova"/>
                <a:sym typeface="Proxima Nova"/>
              </a:rPr>
              <a:t>Google Apps</a:t>
            </a:r>
            <a:endParaRPr>
              <a:solidFill>
                <a:srgbClr val="FF0000"/>
              </a:solidFill>
              <a:latin typeface="Proxima Nova"/>
              <a:ea typeface="Proxima Nova"/>
              <a:cs typeface="Proxima Nova"/>
              <a:sym typeface="Proxima Nov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9"/>
          <p:cNvSpPr txBox="1"/>
          <p:nvPr>
            <p:ph type="title"/>
          </p:nvPr>
        </p:nvSpPr>
        <p:spPr>
          <a:xfrm>
            <a:off x="311700" y="91400"/>
            <a:ext cx="8520600" cy="572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lang="es" sz="1900">
                <a:solidFill>
                  <a:srgbClr val="0000FF"/>
                </a:solidFill>
              </a:rPr>
              <a:t>Conclusions</a:t>
            </a:r>
            <a:endParaRPr sz="4300"/>
          </a:p>
        </p:txBody>
      </p:sp>
      <p:sp>
        <p:nvSpPr>
          <p:cNvPr id="314" name="Google Shape;314;p49"/>
          <p:cNvSpPr txBox="1"/>
          <p:nvPr/>
        </p:nvSpPr>
        <p:spPr>
          <a:xfrm>
            <a:off x="594175" y="664100"/>
            <a:ext cx="3912600" cy="3450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2"/>
              </a:buClr>
              <a:buSzPts val="1400"/>
              <a:buFont typeface="Proxima Nova"/>
              <a:buAutoNum type="arabicPeriod"/>
            </a:pPr>
            <a:r>
              <a:rPr b="1" lang="es" sz="1200">
                <a:solidFill>
                  <a:schemeClr val="lt2"/>
                </a:solidFill>
                <a:latin typeface="Proxima Nova"/>
                <a:ea typeface="Proxima Nova"/>
                <a:cs typeface="Proxima Nova"/>
                <a:sym typeface="Proxima Nova"/>
              </a:rPr>
              <a:t>Most s</a:t>
            </a:r>
            <a:r>
              <a:rPr b="1" lang="es" sz="1200">
                <a:solidFill>
                  <a:schemeClr val="lt2"/>
                </a:solidFill>
                <a:latin typeface="Proxima Nova"/>
                <a:ea typeface="Proxima Nova"/>
                <a:cs typeface="Proxima Nova"/>
                <a:sym typeface="Proxima Nova"/>
              </a:rPr>
              <a:t>uccessful ranking evaluation (downloads, sales, rating. etc)  within different OS?</a:t>
            </a:r>
            <a:endParaRPr b="1" sz="1200">
              <a:solidFill>
                <a:schemeClr val="lt2"/>
              </a:solidFill>
              <a:latin typeface="Proxima Nova"/>
              <a:ea typeface="Proxima Nova"/>
              <a:cs typeface="Proxima Nova"/>
              <a:sym typeface="Proxima Nova"/>
            </a:endParaRPr>
          </a:p>
          <a:p>
            <a:pPr indent="-311150" lvl="1" marL="914400" rtl="0" algn="l">
              <a:lnSpc>
                <a:spcPct val="115000"/>
              </a:lnSpc>
              <a:spcBef>
                <a:spcPts val="0"/>
              </a:spcBef>
              <a:spcAft>
                <a:spcPts val="0"/>
              </a:spcAft>
              <a:buClr>
                <a:schemeClr val="dk1"/>
              </a:buClr>
              <a:buSzPts val="1300"/>
              <a:buFont typeface="Proxima Nova"/>
              <a:buChar char="○"/>
            </a:pPr>
            <a:r>
              <a:rPr lang="es" sz="1000">
                <a:solidFill>
                  <a:schemeClr val="accent3"/>
                </a:solidFill>
                <a:latin typeface="Proxima Nova"/>
                <a:ea typeface="Proxima Nova"/>
                <a:cs typeface="Proxima Nova"/>
                <a:sym typeface="Proxima Nova"/>
              </a:rPr>
              <a:t>The most successful game genres in the play store are Action &amp; Adventure and Arcade. These being both the most developed game genre in the store (representing about 59% of the dataset) and the most downloaded by its users. </a:t>
            </a:r>
            <a:endParaRPr sz="1000">
              <a:solidFill>
                <a:schemeClr val="dk1"/>
              </a:solidFill>
              <a:latin typeface="Proxima Nova"/>
              <a:ea typeface="Proxima Nova"/>
              <a:cs typeface="Proxima Nova"/>
              <a:sym typeface="Proxima Nova"/>
            </a:endParaRPr>
          </a:p>
          <a:p>
            <a:pPr indent="-304800" lvl="0" marL="457200" rtl="0" algn="l">
              <a:lnSpc>
                <a:spcPct val="115000"/>
              </a:lnSpc>
              <a:spcBef>
                <a:spcPts val="1600"/>
              </a:spcBef>
              <a:spcAft>
                <a:spcPts val="0"/>
              </a:spcAft>
              <a:buClr>
                <a:schemeClr val="lt2"/>
              </a:buClr>
              <a:buSzPts val="1200"/>
              <a:buFont typeface="Proxima Nova"/>
              <a:buAutoNum type="arabicPeriod"/>
            </a:pPr>
            <a:r>
              <a:rPr b="1" lang="es" sz="1200">
                <a:solidFill>
                  <a:schemeClr val="lt2"/>
                </a:solidFill>
                <a:latin typeface="Proxima Nova"/>
                <a:ea typeface="Proxima Nova"/>
                <a:cs typeface="Proxima Nova"/>
                <a:sym typeface="Proxima Nova"/>
              </a:rPr>
              <a:t>Most successful mobile games ranking and what is behind?</a:t>
            </a:r>
            <a:endParaRPr b="1" sz="1200">
              <a:solidFill>
                <a:schemeClr val="lt2"/>
              </a:solidFill>
              <a:latin typeface="Proxima Nova"/>
              <a:ea typeface="Proxima Nova"/>
              <a:cs typeface="Proxima Nova"/>
              <a:sym typeface="Proxima Nova"/>
            </a:endParaRPr>
          </a:p>
          <a:p>
            <a:pPr indent="-304800" lvl="1" marL="914400" rtl="0" algn="l">
              <a:spcBef>
                <a:spcPts val="0"/>
              </a:spcBef>
              <a:spcAft>
                <a:spcPts val="0"/>
              </a:spcAft>
              <a:buClr>
                <a:schemeClr val="accent3"/>
              </a:buClr>
              <a:buSzPts val="1200"/>
              <a:buFont typeface="Proxima Nova"/>
              <a:buChar char="○"/>
            </a:pPr>
            <a:r>
              <a:rPr lang="es" sz="1000">
                <a:solidFill>
                  <a:schemeClr val="accent3"/>
                </a:solidFill>
                <a:latin typeface="Proxima Nova"/>
                <a:ea typeface="Proxima Nova"/>
                <a:cs typeface="Proxima Nova"/>
                <a:sym typeface="Proxima Nova"/>
              </a:rPr>
              <a:t>Games should be free and between Everyone and Everyone +10</a:t>
            </a:r>
            <a:endParaRPr sz="1000">
              <a:solidFill>
                <a:schemeClr val="accent3"/>
              </a:solidFill>
              <a:latin typeface="Proxima Nova"/>
              <a:ea typeface="Proxima Nova"/>
              <a:cs typeface="Proxima Nova"/>
              <a:sym typeface="Proxima Nova"/>
            </a:endParaRPr>
          </a:p>
          <a:p>
            <a:pPr indent="-279400" lvl="1" marL="914400" rtl="0" algn="l">
              <a:spcBef>
                <a:spcPts val="0"/>
              </a:spcBef>
              <a:spcAft>
                <a:spcPts val="0"/>
              </a:spcAft>
              <a:buClr>
                <a:schemeClr val="accent3"/>
              </a:buClr>
              <a:buSzPts val="800"/>
              <a:buFont typeface="Proxima Nova"/>
              <a:buChar char="○"/>
            </a:pPr>
            <a:r>
              <a:rPr lang="es" sz="1000">
                <a:solidFill>
                  <a:schemeClr val="accent3"/>
                </a:solidFill>
                <a:latin typeface="Proxima Nova"/>
                <a:ea typeface="Proxima Nova"/>
                <a:cs typeface="Proxima Nova"/>
                <a:sym typeface="Proxima Nova"/>
              </a:rPr>
              <a:t>Game should be one of the previous genre</a:t>
            </a:r>
            <a:endParaRPr sz="1000">
              <a:solidFill>
                <a:schemeClr val="accent3"/>
              </a:solidFill>
              <a:latin typeface="Proxima Nova"/>
              <a:ea typeface="Proxima Nova"/>
              <a:cs typeface="Proxima Nova"/>
              <a:sym typeface="Proxima Nova"/>
            </a:endParaRPr>
          </a:p>
          <a:p>
            <a:pPr indent="-285750" lvl="1" marL="914400" rtl="0" algn="l">
              <a:spcBef>
                <a:spcPts val="0"/>
              </a:spcBef>
              <a:spcAft>
                <a:spcPts val="0"/>
              </a:spcAft>
              <a:buClr>
                <a:schemeClr val="accent3"/>
              </a:buClr>
              <a:buSzPts val="900"/>
              <a:buFont typeface="Proxima Nova"/>
              <a:buChar char="○"/>
            </a:pPr>
            <a:r>
              <a:rPr lang="es" sz="1000">
                <a:solidFill>
                  <a:schemeClr val="accent3"/>
                </a:solidFill>
                <a:latin typeface="Proxima Nova"/>
                <a:ea typeface="Proxima Nova"/>
                <a:cs typeface="Proxima Nova"/>
                <a:sym typeface="Proxima Nova"/>
              </a:rPr>
              <a:t>Games should be free, but Paid can be accepted.</a:t>
            </a:r>
            <a:endParaRPr sz="1000">
              <a:solidFill>
                <a:schemeClr val="accent3"/>
              </a:solidFill>
              <a:latin typeface="Proxima Nova"/>
              <a:ea typeface="Proxima Nova"/>
              <a:cs typeface="Proxima Nova"/>
              <a:sym typeface="Proxima Nova"/>
            </a:endParaRPr>
          </a:p>
          <a:p>
            <a:pPr indent="-285750" lvl="1" marL="914400" rtl="0" algn="l">
              <a:spcBef>
                <a:spcPts val="0"/>
              </a:spcBef>
              <a:spcAft>
                <a:spcPts val="0"/>
              </a:spcAft>
              <a:buClr>
                <a:schemeClr val="accent3"/>
              </a:buClr>
              <a:buSzPts val="900"/>
              <a:buFont typeface="Proxima Nova"/>
              <a:buChar char="○"/>
            </a:pPr>
            <a:r>
              <a:rPr lang="es" sz="1000">
                <a:solidFill>
                  <a:schemeClr val="accent3"/>
                </a:solidFill>
                <a:latin typeface="Proxima Nova"/>
                <a:ea typeface="Proxima Nova"/>
                <a:cs typeface="Proxima Nova"/>
                <a:sym typeface="Proxima Nova"/>
              </a:rPr>
              <a:t>More languages mean that more people are more likely to play it.</a:t>
            </a:r>
            <a:endParaRPr sz="1000">
              <a:solidFill>
                <a:schemeClr val="accent3"/>
              </a:solidFill>
              <a:latin typeface="Proxima Nova"/>
              <a:ea typeface="Proxima Nova"/>
              <a:cs typeface="Proxima Nova"/>
              <a:sym typeface="Proxima Nova"/>
            </a:endParaRPr>
          </a:p>
          <a:p>
            <a:pPr indent="0" lvl="0" marL="914400" rtl="0" algn="l">
              <a:spcBef>
                <a:spcPts val="0"/>
              </a:spcBef>
              <a:spcAft>
                <a:spcPts val="0"/>
              </a:spcAft>
              <a:buNone/>
            </a:pPr>
            <a:r>
              <a:t/>
            </a:r>
            <a:endParaRPr sz="800">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1600"/>
              </a:spcAft>
              <a:buNone/>
            </a:pPr>
            <a:r>
              <a:t/>
            </a:r>
            <a:endParaRPr sz="200">
              <a:latin typeface="Proxima Nova"/>
              <a:ea typeface="Proxima Nova"/>
              <a:cs typeface="Proxima Nova"/>
              <a:sym typeface="Proxima Nova"/>
            </a:endParaRPr>
          </a:p>
        </p:txBody>
      </p:sp>
      <p:sp>
        <p:nvSpPr>
          <p:cNvPr id="315" name="Google Shape;315;p49"/>
          <p:cNvSpPr txBox="1"/>
          <p:nvPr/>
        </p:nvSpPr>
        <p:spPr>
          <a:xfrm>
            <a:off x="4779300" y="406925"/>
            <a:ext cx="4053000" cy="5220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200">
                <a:solidFill>
                  <a:schemeClr val="lt2"/>
                </a:solidFill>
                <a:latin typeface="Proxima Nova"/>
                <a:ea typeface="Proxima Nova"/>
                <a:cs typeface="Proxima Nova"/>
                <a:sym typeface="Proxima Nova"/>
              </a:rPr>
              <a:t>3.	</a:t>
            </a:r>
            <a:r>
              <a:rPr b="1" lang="es" sz="1200">
                <a:solidFill>
                  <a:schemeClr val="lt2"/>
                </a:solidFill>
                <a:latin typeface="Proxima Nova"/>
                <a:ea typeface="Proxima Nova"/>
                <a:cs typeface="Proxima Nova"/>
                <a:sym typeface="Proxima Nova"/>
              </a:rPr>
              <a:t>What is the most used  technological stack (operating system) within the market vs top ten mobile games ranking?</a:t>
            </a:r>
            <a:endParaRPr b="1" sz="1200">
              <a:solidFill>
                <a:schemeClr val="lt2"/>
              </a:solidFill>
              <a:latin typeface="Proxima Nova"/>
              <a:ea typeface="Proxima Nova"/>
              <a:cs typeface="Proxima Nova"/>
              <a:sym typeface="Proxima Nova"/>
            </a:endParaRPr>
          </a:p>
          <a:p>
            <a:pPr indent="-292100" lvl="1" marL="1371600" rtl="0" algn="l">
              <a:lnSpc>
                <a:spcPct val="115000"/>
              </a:lnSpc>
              <a:spcBef>
                <a:spcPts val="1600"/>
              </a:spcBef>
              <a:spcAft>
                <a:spcPts val="0"/>
              </a:spcAft>
              <a:buClr>
                <a:schemeClr val="accent3"/>
              </a:buClr>
              <a:buSzPts val="1000"/>
              <a:buFont typeface="Proxima Nova"/>
              <a:buChar char="○"/>
            </a:pPr>
            <a:r>
              <a:rPr lang="es" sz="1000">
                <a:solidFill>
                  <a:schemeClr val="accent3"/>
                </a:solidFill>
                <a:latin typeface="Proxima Nova"/>
                <a:ea typeface="Proxima Nova"/>
                <a:cs typeface="Proxima Nova"/>
                <a:sym typeface="Proxima Nova"/>
              </a:rPr>
              <a:t>The average price for iOS apps are higher than Google apps </a:t>
            </a:r>
            <a:endParaRPr sz="1000">
              <a:solidFill>
                <a:schemeClr val="accent3"/>
              </a:solidFill>
              <a:latin typeface="Proxima Nova"/>
              <a:ea typeface="Proxima Nova"/>
              <a:cs typeface="Proxima Nova"/>
              <a:sym typeface="Proxima Nova"/>
            </a:endParaRPr>
          </a:p>
          <a:p>
            <a:pPr indent="-292100" lvl="1" marL="1371600" rtl="0" algn="l">
              <a:lnSpc>
                <a:spcPct val="115000"/>
              </a:lnSpc>
              <a:spcBef>
                <a:spcPts val="0"/>
              </a:spcBef>
              <a:spcAft>
                <a:spcPts val="0"/>
              </a:spcAft>
              <a:buClr>
                <a:schemeClr val="accent3"/>
              </a:buClr>
              <a:buSzPts val="1000"/>
              <a:buFont typeface="Proxima Nova"/>
              <a:buChar char="○"/>
            </a:pPr>
            <a:r>
              <a:rPr lang="es" sz="1000">
                <a:solidFill>
                  <a:schemeClr val="accent3"/>
                </a:solidFill>
                <a:latin typeface="Proxima Nova"/>
                <a:ea typeface="Proxima Nova"/>
                <a:cs typeface="Proxima Nova"/>
                <a:sym typeface="Proxima Nova"/>
              </a:rPr>
              <a:t>There are more people that gives a feedback in Google Apps then in IOS</a:t>
            </a:r>
            <a:endParaRPr sz="1000">
              <a:solidFill>
                <a:schemeClr val="accent3"/>
              </a:solidFill>
              <a:latin typeface="Proxima Nova"/>
              <a:ea typeface="Proxima Nova"/>
              <a:cs typeface="Proxima Nova"/>
              <a:sym typeface="Proxima Nova"/>
            </a:endParaRPr>
          </a:p>
          <a:p>
            <a:pPr indent="-292100" lvl="1" marL="1371600" rtl="0" algn="l">
              <a:lnSpc>
                <a:spcPct val="115000"/>
              </a:lnSpc>
              <a:spcBef>
                <a:spcPts val="0"/>
              </a:spcBef>
              <a:spcAft>
                <a:spcPts val="0"/>
              </a:spcAft>
              <a:buClr>
                <a:schemeClr val="accent3"/>
              </a:buClr>
              <a:buSzPts val="1000"/>
              <a:buFont typeface="Proxima Nova"/>
              <a:buChar char="○"/>
            </a:pPr>
            <a:r>
              <a:rPr lang="es" sz="1000">
                <a:solidFill>
                  <a:schemeClr val="accent3"/>
                </a:solidFill>
                <a:latin typeface="Proxima Nova"/>
                <a:ea typeface="Proxima Nova"/>
                <a:cs typeface="Proxima Nova"/>
                <a:sym typeface="Proxima Nova"/>
              </a:rPr>
              <a:t>For getting known, is better to upload the app to Google Apps Stores</a:t>
            </a:r>
            <a:endParaRPr sz="1000">
              <a:solidFill>
                <a:schemeClr val="accent3"/>
              </a:solidFill>
              <a:latin typeface="Proxima Nova"/>
              <a:ea typeface="Proxima Nova"/>
              <a:cs typeface="Proxima Nova"/>
              <a:sym typeface="Proxima Nova"/>
            </a:endParaRPr>
          </a:p>
          <a:p>
            <a:pPr indent="0" lvl="0" marL="0" rtl="0" algn="l">
              <a:lnSpc>
                <a:spcPct val="115000"/>
              </a:lnSpc>
              <a:spcBef>
                <a:spcPts val="1600"/>
              </a:spcBef>
              <a:spcAft>
                <a:spcPts val="0"/>
              </a:spcAft>
              <a:buNone/>
            </a:pPr>
            <a:r>
              <a:rPr b="1" lang="es" sz="1200">
                <a:solidFill>
                  <a:schemeClr val="lt2"/>
                </a:solidFill>
                <a:latin typeface="Proxima Nova"/>
                <a:ea typeface="Proxima Nova"/>
                <a:cs typeface="Proxima Nova"/>
                <a:sym typeface="Proxima Nova"/>
              </a:rPr>
              <a:t>4.	Most successful sale business model  for mobile games?</a:t>
            </a:r>
            <a:endParaRPr b="1" sz="1000">
              <a:solidFill>
                <a:schemeClr val="lt2"/>
              </a:solidFill>
              <a:latin typeface="Proxima Nova"/>
              <a:ea typeface="Proxima Nova"/>
              <a:cs typeface="Proxima Nova"/>
              <a:sym typeface="Proxima Nova"/>
            </a:endParaRPr>
          </a:p>
          <a:p>
            <a:pPr indent="-292100" lvl="1" marL="914400" rtl="0" algn="l">
              <a:spcBef>
                <a:spcPts val="1600"/>
              </a:spcBef>
              <a:spcAft>
                <a:spcPts val="0"/>
              </a:spcAft>
              <a:buClr>
                <a:schemeClr val="dk1"/>
              </a:buClr>
              <a:buSzPts val="1000"/>
              <a:buFont typeface="Proxima Nova"/>
              <a:buChar char="○"/>
            </a:pPr>
            <a:r>
              <a:rPr lang="es" sz="1000">
                <a:solidFill>
                  <a:schemeClr val="dk1"/>
                </a:solidFill>
                <a:latin typeface="Proxima Nova"/>
                <a:ea typeface="Proxima Nova"/>
                <a:cs typeface="Proxima Nova"/>
                <a:sym typeface="Proxima Nova"/>
              </a:rPr>
              <a:t>More easy engage with the client to let him try and then buy.</a:t>
            </a:r>
            <a:endParaRPr sz="1000">
              <a:solidFill>
                <a:schemeClr val="dk1"/>
              </a:solidFill>
              <a:latin typeface="Proxima Nova"/>
              <a:ea typeface="Proxima Nova"/>
              <a:cs typeface="Proxima Nova"/>
              <a:sym typeface="Proxima Nova"/>
            </a:endParaRPr>
          </a:p>
          <a:p>
            <a:pPr indent="-292100" lvl="1" marL="914400" rtl="0" algn="l">
              <a:spcBef>
                <a:spcPts val="0"/>
              </a:spcBef>
              <a:spcAft>
                <a:spcPts val="0"/>
              </a:spcAft>
              <a:buClr>
                <a:schemeClr val="dk1"/>
              </a:buClr>
              <a:buSzPts val="1000"/>
              <a:buFont typeface="Proxima Nova"/>
              <a:buChar char="○"/>
            </a:pPr>
            <a:r>
              <a:rPr lang="es" sz="1000">
                <a:solidFill>
                  <a:schemeClr val="dk1"/>
                </a:solidFill>
                <a:latin typeface="Proxima Nova"/>
                <a:ea typeface="Proxima Nova"/>
                <a:cs typeface="Proxima Nova"/>
                <a:sym typeface="Proxima Nova"/>
              </a:rPr>
              <a:t>Better opportunities to increase revenue by running ads or gaming level, features payment. </a:t>
            </a:r>
            <a:endParaRPr sz="1000">
              <a:solidFill>
                <a:schemeClr val="dk1"/>
              </a:solidFill>
              <a:latin typeface="Proxima Nova"/>
              <a:ea typeface="Proxima Nova"/>
              <a:cs typeface="Proxima Nova"/>
              <a:sym typeface="Proxima Nova"/>
            </a:endParaRPr>
          </a:p>
          <a:p>
            <a:pPr indent="-292100" lvl="1" marL="914400" rtl="0" algn="l">
              <a:spcBef>
                <a:spcPts val="0"/>
              </a:spcBef>
              <a:spcAft>
                <a:spcPts val="0"/>
              </a:spcAft>
              <a:buClr>
                <a:schemeClr val="dk1"/>
              </a:buClr>
              <a:buSzPts val="1000"/>
              <a:buFont typeface="Proxima Nova"/>
              <a:buChar char="○"/>
            </a:pPr>
            <a:r>
              <a:rPr lang="es" sz="1000">
                <a:solidFill>
                  <a:schemeClr val="dk1"/>
                </a:solidFill>
                <a:latin typeface="Proxima Nova"/>
                <a:ea typeface="Proxima Nova"/>
                <a:cs typeface="Proxima Nova"/>
                <a:sym typeface="Proxima Nova"/>
              </a:rPr>
              <a:t>Google app store is most likely to be the store to start launching game due to following reasons: </a:t>
            </a:r>
            <a:endParaRPr sz="1000">
              <a:solidFill>
                <a:schemeClr val="dk1"/>
              </a:solidFill>
              <a:latin typeface="Proxima Nova"/>
              <a:ea typeface="Proxima Nova"/>
              <a:cs typeface="Proxima Nova"/>
              <a:sym typeface="Proxima Nova"/>
            </a:endParaRPr>
          </a:p>
          <a:p>
            <a:pPr indent="-292100" lvl="3" marL="1828800" rtl="0" algn="l">
              <a:spcBef>
                <a:spcPts val="0"/>
              </a:spcBef>
              <a:spcAft>
                <a:spcPts val="0"/>
              </a:spcAft>
              <a:buClr>
                <a:schemeClr val="dk1"/>
              </a:buClr>
              <a:buSzPts val="1000"/>
              <a:buFont typeface="Proxima Nova"/>
              <a:buChar char="●"/>
            </a:pPr>
            <a:r>
              <a:rPr lang="es" sz="1000">
                <a:solidFill>
                  <a:schemeClr val="dk1"/>
                </a:solidFill>
                <a:latin typeface="Proxima Nova"/>
                <a:ea typeface="Proxima Nova"/>
                <a:cs typeface="Proxima Nova"/>
                <a:sym typeface="Proxima Nova"/>
              </a:rPr>
              <a:t>Cheaper to develop using Java.</a:t>
            </a:r>
            <a:endParaRPr sz="1000">
              <a:solidFill>
                <a:schemeClr val="dk1"/>
              </a:solidFill>
              <a:latin typeface="Proxima Nova"/>
              <a:ea typeface="Proxima Nova"/>
              <a:cs typeface="Proxima Nova"/>
              <a:sym typeface="Proxima Nova"/>
            </a:endParaRPr>
          </a:p>
          <a:p>
            <a:pPr indent="-292100" lvl="3" marL="1828800" rtl="0" algn="l">
              <a:spcBef>
                <a:spcPts val="0"/>
              </a:spcBef>
              <a:spcAft>
                <a:spcPts val="0"/>
              </a:spcAft>
              <a:buClr>
                <a:schemeClr val="dk1"/>
              </a:buClr>
              <a:buSzPts val="1000"/>
              <a:buFont typeface="Proxima Nova"/>
              <a:buChar char="●"/>
            </a:pPr>
            <a:r>
              <a:rPr lang="es" sz="1000">
                <a:solidFill>
                  <a:schemeClr val="dk1"/>
                </a:solidFill>
                <a:latin typeface="Proxima Nova"/>
                <a:ea typeface="Proxima Nova"/>
                <a:cs typeface="Proxima Nova"/>
                <a:sym typeface="Proxima Nova"/>
              </a:rPr>
              <a:t>Easier way to deploy and upload the app into the store compering to iOS deployment, licensing  and security validation flow.</a:t>
            </a:r>
            <a:endParaRPr sz="1200">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200">
              <a:solidFill>
                <a:schemeClr val="accent3"/>
              </a:solidFill>
              <a:latin typeface="Proxima Nova"/>
              <a:ea typeface="Proxima Nova"/>
              <a:cs typeface="Proxima Nova"/>
              <a:sym typeface="Proxima Nova"/>
            </a:endParaRPr>
          </a:p>
          <a:p>
            <a:pPr indent="0" lvl="0" marL="0" rtl="0" algn="l">
              <a:lnSpc>
                <a:spcPct val="115000"/>
              </a:lnSpc>
              <a:spcBef>
                <a:spcPts val="1600"/>
              </a:spcBef>
              <a:spcAft>
                <a:spcPts val="1600"/>
              </a:spcAft>
              <a:buNone/>
            </a:pPr>
            <a:r>
              <a:t/>
            </a:r>
            <a:endParaRPr sz="1200">
              <a:solidFill>
                <a:schemeClr val="accent3"/>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600"/>
              <a:t>Data Divers</a:t>
            </a:r>
            <a:r>
              <a:rPr lang="es" sz="3600"/>
              <a:t> </a:t>
            </a:r>
            <a:endParaRPr sz="3600"/>
          </a:p>
        </p:txBody>
      </p:sp>
      <p:sp>
        <p:nvSpPr>
          <p:cNvPr id="118" name="Google Shape;118;p27"/>
          <p:cNvSpPr txBox="1"/>
          <p:nvPr>
            <p:ph idx="1" type="body"/>
          </p:nvPr>
        </p:nvSpPr>
        <p:spPr>
          <a:xfrm>
            <a:off x="311700" y="1950950"/>
            <a:ext cx="8520600" cy="3072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s" sz="2400"/>
              <a:t>We are a company specialized in data analysis.</a:t>
            </a:r>
            <a:endParaRPr sz="2400"/>
          </a:p>
          <a:p>
            <a:pPr indent="-381000" lvl="0" marL="457200" rtl="0" algn="l">
              <a:spcBef>
                <a:spcPts val="0"/>
              </a:spcBef>
              <a:spcAft>
                <a:spcPts val="0"/>
              </a:spcAft>
              <a:buSzPts val="2400"/>
              <a:buChar char="●"/>
            </a:pPr>
            <a:r>
              <a:rPr lang="es" sz="2400"/>
              <a:t>We produce quality insights and conclusions for our clients based on data, from which them will be able to generate strategies to maximize the potential of their business.</a:t>
            </a:r>
            <a:endParaRPr sz="2400"/>
          </a:p>
          <a:p>
            <a:pPr indent="0" lvl="0" marL="0" rtl="0" algn="l">
              <a:spcBef>
                <a:spcPts val="1600"/>
              </a:spcBef>
              <a:spcAft>
                <a:spcPts val="1600"/>
              </a:spcAft>
              <a:buNone/>
            </a:pPr>
            <a:r>
              <a:t/>
            </a:r>
            <a:endParaRPr sz="2400"/>
          </a:p>
        </p:txBody>
      </p:sp>
      <p:pic>
        <p:nvPicPr>
          <p:cNvPr id="119" name="Google Shape;119;p27"/>
          <p:cNvPicPr preferRelativeResize="0"/>
          <p:nvPr/>
        </p:nvPicPr>
        <p:blipFill>
          <a:blip r:embed="rId3">
            <a:alphaModFix/>
          </a:blip>
          <a:stretch>
            <a:fillRect/>
          </a:stretch>
        </p:blipFill>
        <p:spPr>
          <a:xfrm>
            <a:off x="3841325" y="288725"/>
            <a:ext cx="1945125" cy="1600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8"/>
          <p:cNvSpPr txBox="1"/>
          <p:nvPr>
            <p:ph type="title"/>
          </p:nvPr>
        </p:nvSpPr>
        <p:spPr>
          <a:xfrm>
            <a:off x="490250" y="526350"/>
            <a:ext cx="70107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s" sz="4400"/>
              <a:t>Who is our client?</a:t>
            </a:r>
            <a:endParaRPr b="1" sz="2000"/>
          </a:p>
          <a:p>
            <a:pPr indent="0" lvl="0" marL="0" rtl="0" algn="l">
              <a:spcBef>
                <a:spcPts val="0"/>
              </a:spcBef>
              <a:spcAft>
                <a:spcPts val="0"/>
              </a:spcAft>
              <a:buNone/>
            </a:pPr>
            <a:r>
              <a:rPr lang="es" sz="4400"/>
              <a:t>Crazy Games</a:t>
            </a:r>
            <a:endParaRPr sz="4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9"/>
          <p:cNvSpPr txBox="1"/>
          <p:nvPr>
            <p:ph type="title"/>
          </p:nvPr>
        </p:nvSpPr>
        <p:spPr>
          <a:xfrm>
            <a:off x="4681725" y="182625"/>
            <a:ext cx="3385800" cy="54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 sz="2100">
                <a:solidFill>
                  <a:schemeClr val="lt1"/>
                </a:solidFill>
              </a:rPr>
              <a:t>Core business strategy</a:t>
            </a:r>
            <a:endParaRPr sz="1900">
              <a:solidFill>
                <a:schemeClr val="lt1"/>
              </a:solidFill>
            </a:endParaRPr>
          </a:p>
        </p:txBody>
      </p:sp>
      <p:sp>
        <p:nvSpPr>
          <p:cNvPr id="130" name="Google Shape;130;p2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s" sz="2400"/>
              <a:t>Crazy Games has hired us to do the job for them. They want insights to reduce risk and maximize the success potential when developing a game, </a:t>
            </a:r>
            <a:r>
              <a:rPr lang="es" sz="2400">
                <a:solidFill>
                  <a:schemeClr val="lt2"/>
                </a:solidFill>
              </a:rPr>
              <a:t>answering the following question :</a:t>
            </a:r>
            <a:endParaRPr>
              <a:solidFill>
                <a:schemeClr val="lt2"/>
              </a:solidFill>
            </a:endParaRPr>
          </a:p>
        </p:txBody>
      </p:sp>
      <p:sp>
        <p:nvSpPr>
          <p:cNvPr id="131" name="Google Shape;131;p29"/>
          <p:cNvSpPr txBox="1"/>
          <p:nvPr>
            <p:ph type="title"/>
          </p:nvPr>
        </p:nvSpPr>
        <p:spPr>
          <a:xfrm>
            <a:off x="-1214750" y="331825"/>
            <a:ext cx="5739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3600"/>
              <a:t>Crazy Games </a:t>
            </a:r>
            <a:endParaRPr sz="3600"/>
          </a:p>
        </p:txBody>
      </p:sp>
      <p:sp>
        <p:nvSpPr>
          <p:cNvPr id="132" name="Google Shape;132;p29"/>
          <p:cNvSpPr txBox="1"/>
          <p:nvPr>
            <p:ph idx="2" type="body"/>
          </p:nvPr>
        </p:nvSpPr>
        <p:spPr>
          <a:xfrm>
            <a:off x="389125" y="1045350"/>
            <a:ext cx="3093000" cy="35676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lang="es" sz="1600">
                <a:solidFill>
                  <a:schemeClr val="dk1"/>
                </a:solidFill>
              </a:rPr>
              <a:t>Young mexican company that wants to enter the mobile videogames market.</a:t>
            </a:r>
            <a:endParaRPr sz="1600">
              <a:solidFill>
                <a:schemeClr val="dk1"/>
              </a:solidFill>
            </a:endParaRPr>
          </a:p>
          <a:p>
            <a:pPr indent="-330200" lvl="0" marL="457200" rtl="0" algn="l">
              <a:spcBef>
                <a:spcPts val="0"/>
              </a:spcBef>
              <a:spcAft>
                <a:spcPts val="0"/>
              </a:spcAft>
              <a:buClr>
                <a:schemeClr val="dk1"/>
              </a:buClr>
              <a:buSzPts val="1600"/>
              <a:buChar char="●"/>
            </a:pPr>
            <a:r>
              <a:rPr lang="es" sz="1600">
                <a:solidFill>
                  <a:schemeClr val="dk1"/>
                </a:solidFill>
              </a:rPr>
              <a:t>They are looking for someone to hire to perform an analysis on Google Store and Apple Store to generate valuable insights for them.</a:t>
            </a:r>
            <a:endParaRPr sz="1600">
              <a:solidFill>
                <a:schemeClr val="dk1"/>
              </a:solidFill>
            </a:endParaRPr>
          </a:p>
        </p:txBody>
      </p:sp>
      <p:sp>
        <p:nvSpPr>
          <p:cNvPr id="133" name="Google Shape;133;p29"/>
          <p:cNvSpPr/>
          <p:nvPr/>
        </p:nvSpPr>
        <p:spPr>
          <a:xfrm>
            <a:off x="3686050" y="1931475"/>
            <a:ext cx="1195800" cy="827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9"/>
          <p:cNvSpPr txBox="1"/>
          <p:nvPr/>
        </p:nvSpPr>
        <p:spPr>
          <a:xfrm>
            <a:off x="3668650" y="2168175"/>
            <a:ext cx="1747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latin typeface="Proxima Nova"/>
                <a:ea typeface="Proxima Nova"/>
                <a:cs typeface="Proxima Nova"/>
                <a:sym typeface="Proxima Nova"/>
              </a:rPr>
              <a:t>Client </a:t>
            </a:r>
            <a:r>
              <a:rPr b="1" lang="es" sz="1100">
                <a:latin typeface="Proxima Nova"/>
                <a:ea typeface="Proxima Nova"/>
                <a:cs typeface="Proxima Nova"/>
                <a:sym typeface="Proxima Nova"/>
              </a:rPr>
              <a:t>objective</a:t>
            </a:r>
            <a:r>
              <a:rPr b="1" lang="es" sz="1100">
                <a:latin typeface="Proxima Nova"/>
                <a:ea typeface="Proxima Nova"/>
                <a:cs typeface="Proxima Nova"/>
                <a:sym typeface="Proxima Nova"/>
              </a:rPr>
              <a:t> </a:t>
            </a:r>
            <a:endParaRPr b="1" sz="1100">
              <a:latin typeface="Proxima Nova"/>
              <a:ea typeface="Proxima Nova"/>
              <a:cs typeface="Proxima Nova"/>
              <a:sym typeface="Proxima Nova"/>
            </a:endParaRPr>
          </a:p>
        </p:txBody>
      </p:sp>
      <p:pic>
        <p:nvPicPr>
          <p:cNvPr id="135" name="Google Shape;135;p29"/>
          <p:cNvPicPr preferRelativeResize="0"/>
          <p:nvPr/>
        </p:nvPicPr>
        <p:blipFill>
          <a:blip r:embed="rId3">
            <a:alphaModFix/>
          </a:blip>
          <a:stretch>
            <a:fillRect/>
          </a:stretch>
        </p:blipFill>
        <p:spPr>
          <a:xfrm>
            <a:off x="3240600" y="141450"/>
            <a:ext cx="1191050" cy="1191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600"/>
              <a:t>What are the questions that we want to answer?</a:t>
            </a:r>
            <a:endParaRPr sz="3300"/>
          </a:p>
        </p:txBody>
      </p:sp>
      <p:sp>
        <p:nvSpPr>
          <p:cNvPr id="141" name="Google Shape;141;p30"/>
          <p:cNvSpPr txBox="1"/>
          <p:nvPr>
            <p:ph idx="1" type="body"/>
          </p:nvPr>
        </p:nvSpPr>
        <p:spPr>
          <a:xfrm>
            <a:off x="311700" y="1634925"/>
            <a:ext cx="8751300" cy="3172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AutoNum type="arabicPeriod"/>
            </a:pPr>
            <a:r>
              <a:rPr lang="es" sz="2400"/>
              <a:t>Most successful ranking evaluation (downloads, sales, rating. etc)  within different OS?</a:t>
            </a:r>
            <a:endParaRPr sz="2400"/>
          </a:p>
          <a:p>
            <a:pPr indent="-381000" lvl="0" marL="457200" rtl="0" algn="l">
              <a:spcBef>
                <a:spcPts val="0"/>
              </a:spcBef>
              <a:spcAft>
                <a:spcPts val="0"/>
              </a:spcAft>
              <a:buSzPts val="2400"/>
              <a:buAutoNum type="arabicPeriod"/>
            </a:pPr>
            <a:r>
              <a:rPr lang="es" sz="2400"/>
              <a:t>Most successful mobile games ranking and what is behind?</a:t>
            </a:r>
            <a:endParaRPr sz="2400"/>
          </a:p>
          <a:p>
            <a:pPr indent="-381000" lvl="0" marL="457200" rtl="0" algn="l">
              <a:spcBef>
                <a:spcPts val="0"/>
              </a:spcBef>
              <a:spcAft>
                <a:spcPts val="0"/>
              </a:spcAft>
              <a:buSzPts val="2400"/>
              <a:buAutoNum type="arabicPeriod"/>
            </a:pPr>
            <a:r>
              <a:rPr lang="es" sz="2400"/>
              <a:t>What is the most </a:t>
            </a:r>
            <a:r>
              <a:rPr lang="es" sz="2400"/>
              <a:t>used</a:t>
            </a:r>
            <a:r>
              <a:rPr lang="es" sz="2400"/>
              <a:t>  technological stack (operating system) within the market vs top ten mobile games ranking?</a:t>
            </a:r>
            <a:endParaRPr sz="2400"/>
          </a:p>
          <a:p>
            <a:pPr indent="-381000" lvl="0" marL="457200" rtl="0" algn="l">
              <a:spcBef>
                <a:spcPts val="0"/>
              </a:spcBef>
              <a:spcAft>
                <a:spcPts val="0"/>
              </a:spcAft>
              <a:buSzPts val="2400"/>
              <a:buAutoNum type="arabicPeriod"/>
            </a:pPr>
            <a:r>
              <a:rPr lang="es" sz="2400"/>
              <a:t>Most successful sale </a:t>
            </a:r>
            <a:r>
              <a:rPr lang="es" sz="2400"/>
              <a:t>business</a:t>
            </a:r>
            <a:r>
              <a:rPr lang="es" sz="2400"/>
              <a:t> model  for mobile games?</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31"/>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Datasets finding</a:t>
            </a:r>
            <a:endParaRPr/>
          </a:p>
        </p:txBody>
      </p:sp>
      <p:sp>
        <p:nvSpPr>
          <p:cNvPr id="147" name="Google Shape;147;p31"/>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The process was hard, but through Kaggle we found the following datasets</a:t>
            </a:r>
            <a:endParaRPr/>
          </a:p>
        </p:txBody>
      </p:sp>
      <p:pic>
        <p:nvPicPr>
          <p:cNvPr id="148" name="Google Shape;148;p31"/>
          <p:cNvPicPr preferRelativeResize="0"/>
          <p:nvPr/>
        </p:nvPicPr>
        <p:blipFill rotWithShape="1">
          <a:blip r:embed="rId3">
            <a:alphaModFix/>
          </a:blip>
          <a:srcRect b="41106" l="22415" r="52427" t="38992"/>
          <a:stretch/>
        </p:blipFill>
        <p:spPr>
          <a:xfrm>
            <a:off x="5301425" y="2518450"/>
            <a:ext cx="3279677" cy="1509600"/>
          </a:xfrm>
          <a:prstGeom prst="rect">
            <a:avLst/>
          </a:prstGeom>
          <a:noFill/>
          <a:ln>
            <a:noFill/>
          </a:ln>
        </p:spPr>
      </p:pic>
      <p:pic>
        <p:nvPicPr>
          <p:cNvPr id="149" name="Google Shape;149;p31"/>
          <p:cNvPicPr preferRelativeResize="0"/>
          <p:nvPr/>
        </p:nvPicPr>
        <p:blipFill rotWithShape="1">
          <a:blip r:embed="rId4">
            <a:alphaModFix/>
          </a:blip>
          <a:srcRect b="40840" l="21253" r="54586" t="40737"/>
          <a:stretch/>
        </p:blipFill>
        <p:spPr>
          <a:xfrm>
            <a:off x="5301425" y="837750"/>
            <a:ext cx="3279677" cy="1509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2"/>
          <p:cNvSpPr txBox="1"/>
          <p:nvPr>
            <p:ph idx="4294967295" type="title"/>
          </p:nvPr>
        </p:nvSpPr>
        <p:spPr>
          <a:xfrm>
            <a:off x="0" y="445025"/>
            <a:ext cx="4805100" cy="10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600"/>
              <a:t>Google Play Store App</a:t>
            </a:r>
            <a:endParaRPr sz="3600"/>
          </a:p>
        </p:txBody>
      </p:sp>
      <p:sp>
        <p:nvSpPr>
          <p:cNvPr id="155" name="Google Shape;155;p32"/>
          <p:cNvSpPr txBox="1"/>
          <p:nvPr>
            <p:ph idx="4294967295" type="body"/>
          </p:nvPr>
        </p:nvSpPr>
        <p:spPr>
          <a:xfrm>
            <a:off x="311700" y="1630600"/>
            <a:ext cx="4084500" cy="3156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s"/>
              <a:t>Very complete dataset which includes 9660 unique records.</a:t>
            </a:r>
            <a:endParaRPr/>
          </a:p>
          <a:p>
            <a:pPr indent="-342900" lvl="0" marL="457200" rtl="0" algn="l">
              <a:spcBef>
                <a:spcPts val="1600"/>
              </a:spcBef>
              <a:spcAft>
                <a:spcPts val="0"/>
              </a:spcAft>
              <a:buSzPts val="1800"/>
              <a:buAutoNum type="arabicPeriod"/>
            </a:pPr>
            <a:r>
              <a:rPr lang="es"/>
              <a:t>Insightful categories such as Category, Rating, Installs, Type, Price, Content Rating, etc.</a:t>
            </a:r>
            <a:endParaRPr/>
          </a:p>
          <a:p>
            <a:pPr indent="-342900" lvl="0" marL="457200" rtl="0" algn="l">
              <a:spcBef>
                <a:spcPts val="1600"/>
              </a:spcBef>
              <a:spcAft>
                <a:spcPts val="1600"/>
              </a:spcAft>
              <a:buSzPts val="1800"/>
              <a:buAutoNum type="arabicPeriod"/>
            </a:pPr>
            <a:r>
              <a:rPr lang="es"/>
              <a:t>Free.</a:t>
            </a:r>
            <a:endParaRPr/>
          </a:p>
        </p:txBody>
      </p:sp>
      <p:pic>
        <p:nvPicPr>
          <p:cNvPr id="156" name="Google Shape;156;p32"/>
          <p:cNvPicPr preferRelativeResize="0"/>
          <p:nvPr/>
        </p:nvPicPr>
        <p:blipFill rotWithShape="1">
          <a:blip r:embed="rId3">
            <a:alphaModFix/>
          </a:blip>
          <a:srcRect b="4810" l="32941" r="7435" t="20723"/>
          <a:stretch/>
        </p:blipFill>
        <p:spPr>
          <a:xfrm>
            <a:off x="4805100" y="688025"/>
            <a:ext cx="4241424" cy="38689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3"/>
          <p:cNvSpPr txBox="1"/>
          <p:nvPr>
            <p:ph idx="4294967295" type="title"/>
          </p:nvPr>
        </p:nvSpPr>
        <p:spPr>
          <a:xfrm>
            <a:off x="259425" y="411200"/>
            <a:ext cx="4805100" cy="10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600"/>
              <a:t>Mobile App Store</a:t>
            </a:r>
            <a:endParaRPr sz="3600"/>
          </a:p>
          <a:p>
            <a:pPr indent="0" lvl="0" marL="0" rtl="0" algn="l">
              <a:spcBef>
                <a:spcPts val="0"/>
              </a:spcBef>
              <a:spcAft>
                <a:spcPts val="0"/>
              </a:spcAft>
              <a:buNone/>
            </a:pPr>
            <a:r>
              <a:rPr lang="es" sz="3600"/>
              <a:t>(Apple Store)</a:t>
            </a:r>
            <a:endParaRPr sz="3600"/>
          </a:p>
        </p:txBody>
      </p:sp>
      <p:sp>
        <p:nvSpPr>
          <p:cNvPr id="162" name="Google Shape;162;p33"/>
          <p:cNvSpPr txBox="1"/>
          <p:nvPr>
            <p:ph idx="4294967295" type="body"/>
          </p:nvPr>
        </p:nvSpPr>
        <p:spPr>
          <a:xfrm>
            <a:off x="311700" y="1630600"/>
            <a:ext cx="4084500" cy="3156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s"/>
              <a:t>Large dataset with approximately 7197 unique records.</a:t>
            </a:r>
            <a:endParaRPr/>
          </a:p>
          <a:p>
            <a:pPr indent="-342900" lvl="0" marL="457200" rtl="0" algn="l">
              <a:spcBef>
                <a:spcPts val="1600"/>
              </a:spcBef>
              <a:spcAft>
                <a:spcPts val="0"/>
              </a:spcAft>
              <a:buSzPts val="1800"/>
              <a:buAutoNum type="arabicPeriod"/>
            </a:pPr>
            <a:r>
              <a:rPr lang="es"/>
              <a:t>Useful categories such as Price, Rating Count, Content Rating, Primary Genre, etc.</a:t>
            </a:r>
            <a:endParaRPr/>
          </a:p>
          <a:p>
            <a:pPr indent="-342900" lvl="0" marL="457200" rtl="0" algn="l">
              <a:spcBef>
                <a:spcPts val="1600"/>
              </a:spcBef>
              <a:spcAft>
                <a:spcPts val="1600"/>
              </a:spcAft>
              <a:buSzPts val="1800"/>
              <a:buAutoNum type="arabicPeriod"/>
            </a:pPr>
            <a:r>
              <a:rPr lang="es"/>
              <a:t>Free.</a:t>
            </a:r>
            <a:endParaRPr/>
          </a:p>
        </p:txBody>
      </p:sp>
      <p:pic>
        <p:nvPicPr>
          <p:cNvPr id="163" name="Google Shape;163;p33"/>
          <p:cNvPicPr preferRelativeResize="0"/>
          <p:nvPr/>
        </p:nvPicPr>
        <p:blipFill rotWithShape="1">
          <a:blip r:embed="rId3">
            <a:alphaModFix/>
          </a:blip>
          <a:srcRect b="6616" l="34964" r="6644" t="32901"/>
          <a:stretch/>
        </p:blipFill>
        <p:spPr>
          <a:xfrm>
            <a:off x="4523125" y="800850"/>
            <a:ext cx="4399051" cy="3530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